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8288000" cy="10287000"/>
  <p:notesSz cx="6858000" cy="9144000"/>
  <p:embeddedFontLst>
    <p:embeddedFont>
      <p:font typeface="Blogger Bold" panose="020B0604020202020204" charset="0"/>
      <p:regular r:id="rId17"/>
    </p:embeddedFont>
    <p:embeddedFont>
      <p:font typeface="Source Sans Pro" panose="020B0503030403020204" pitchFamily="34" charset="0"/>
      <p:regular r:id="rId18"/>
      <p:bold r:id="rId19"/>
      <p:italic r:id="rId20"/>
      <p:boldItalic r:id="rId21"/>
    </p:embeddedFont>
    <p:embeddedFont>
      <p:font typeface="Times New Roman" panose="02020603050405020304" pitchFamily="18" charset="0"/>
      <p:regular r:id="rId22"/>
    </p:embeddedFont>
    <p:embeddedFont>
      <p:font typeface="Times New Roman Bold" panose="020B0604020202020204" charset="0"/>
      <p:regular r:id="rId23"/>
      <p:bold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02" autoAdjust="0"/>
    <p:restoredTop sz="89123" autoAdjust="0"/>
  </p:normalViewPr>
  <p:slideViewPr>
    <p:cSldViewPr>
      <p:cViewPr varScale="1">
        <p:scale>
          <a:sx n="51" d="100"/>
          <a:sy n="51" d="100"/>
        </p:scale>
        <p:origin x="1133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56.pn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12" Type="http://schemas.openxmlformats.org/officeDocument/2006/relationships/image" Target="../media/image5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54.png"/><Relationship Id="rId5" Type="http://schemas.openxmlformats.org/officeDocument/2006/relationships/image" Target="../media/image4.png"/><Relationship Id="rId15" Type="http://schemas.openxmlformats.org/officeDocument/2006/relationships/image" Target="../media/image58.png"/><Relationship Id="rId10" Type="http://schemas.openxmlformats.org/officeDocument/2006/relationships/image" Target="../media/image47.png"/><Relationship Id="rId4" Type="http://schemas.openxmlformats.org/officeDocument/2006/relationships/image" Target="../media/image3.svg"/><Relationship Id="rId9" Type="http://schemas.openxmlformats.org/officeDocument/2006/relationships/image" Target="../media/image53.png"/><Relationship Id="rId14" Type="http://schemas.openxmlformats.org/officeDocument/2006/relationships/image" Target="../media/image5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59.png"/><Relationship Id="rId12" Type="http://schemas.openxmlformats.org/officeDocument/2006/relationships/image" Target="../media/image6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62.png"/><Relationship Id="rId5" Type="http://schemas.openxmlformats.org/officeDocument/2006/relationships/image" Target="../media/image4.png"/><Relationship Id="rId10" Type="http://schemas.openxmlformats.org/officeDocument/2006/relationships/image" Target="../media/image61.png"/><Relationship Id="rId4" Type="http://schemas.openxmlformats.org/officeDocument/2006/relationships/image" Target="../media/image3.svg"/><Relationship Id="rId9" Type="http://schemas.openxmlformats.org/officeDocument/2006/relationships/image" Target="../media/image60.png"/><Relationship Id="rId14" Type="http://schemas.openxmlformats.org/officeDocument/2006/relationships/image" Target="../media/image8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67.pn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12" Type="http://schemas.openxmlformats.org/officeDocument/2006/relationships/image" Target="../media/image4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66.png"/><Relationship Id="rId5" Type="http://schemas.openxmlformats.org/officeDocument/2006/relationships/image" Target="../media/image4.png"/><Relationship Id="rId15" Type="http://schemas.openxmlformats.org/officeDocument/2006/relationships/image" Target="../media/image69.png"/><Relationship Id="rId10" Type="http://schemas.openxmlformats.org/officeDocument/2006/relationships/image" Target="../media/image65.svg"/><Relationship Id="rId4" Type="http://schemas.openxmlformats.org/officeDocument/2006/relationships/image" Target="../media/image3.svg"/><Relationship Id="rId9" Type="http://schemas.openxmlformats.org/officeDocument/2006/relationships/image" Target="../media/image64.png"/><Relationship Id="rId14" Type="http://schemas.openxmlformats.org/officeDocument/2006/relationships/image" Target="../media/image6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73.pn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12" Type="http://schemas.openxmlformats.org/officeDocument/2006/relationships/image" Target="../media/image4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72.png"/><Relationship Id="rId5" Type="http://schemas.openxmlformats.org/officeDocument/2006/relationships/image" Target="../media/image4.png"/><Relationship Id="rId15" Type="http://schemas.openxmlformats.org/officeDocument/2006/relationships/image" Target="../media/image75.png"/><Relationship Id="rId10" Type="http://schemas.openxmlformats.org/officeDocument/2006/relationships/image" Target="../media/image71.svg"/><Relationship Id="rId4" Type="http://schemas.openxmlformats.org/officeDocument/2006/relationships/image" Target="../media/image3.svg"/><Relationship Id="rId9" Type="http://schemas.openxmlformats.org/officeDocument/2006/relationships/image" Target="../media/image70.png"/><Relationship Id="rId14" Type="http://schemas.openxmlformats.org/officeDocument/2006/relationships/image" Target="../media/image7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80.sv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12" Type="http://schemas.openxmlformats.org/officeDocument/2006/relationships/image" Target="../media/image79.png"/><Relationship Id="rId17" Type="http://schemas.openxmlformats.org/officeDocument/2006/relationships/image" Target="../media/image84.svg"/><Relationship Id="rId2" Type="http://schemas.openxmlformats.org/officeDocument/2006/relationships/image" Target="../media/image1.png"/><Relationship Id="rId16" Type="http://schemas.openxmlformats.org/officeDocument/2006/relationships/image" Target="../media/image8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78.svg"/><Relationship Id="rId5" Type="http://schemas.openxmlformats.org/officeDocument/2006/relationships/image" Target="../media/image4.png"/><Relationship Id="rId15" Type="http://schemas.openxmlformats.org/officeDocument/2006/relationships/image" Target="../media/image82.svg"/><Relationship Id="rId10" Type="http://schemas.openxmlformats.org/officeDocument/2006/relationships/image" Target="../media/image77.png"/><Relationship Id="rId4" Type="http://schemas.openxmlformats.org/officeDocument/2006/relationships/image" Target="../media/image3.svg"/><Relationship Id="rId9" Type="http://schemas.openxmlformats.org/officeDocument/2006/relationships/image" Target="../media/image76.png"/><Relationship Id="rId14" Type="http://schemas.openxmlformats.org/officeDocument/2006/relationships/image" Target="../media/image8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85.png"/><Relationship Id="rId7" Type="http://schemas.openxmlformats.org/officeDocument/2006/relationships/image" Target="../media/image8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image" Target="../media/image7.png"/><Relationship Id="rId7" Type="http://schemas.openxmlformats.org/officeDocument/2006/relationships/image" Target="../media/image4.png"/><Relationship Id="rId12" Type="http://schemas.openxmlformats.org/officeDocument/2006/relationships/image" Target="../media/image1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11" Type="http://schemas.openxmlformats.org/officeDocument/2006/relationships/image" Target="../media/image11.svg"/><Relationship Id="rId5" Type="http://schemas.openxmlformats.org/officeDocument/2006/relationships/image" Target="../media/image2.png"/><Relationship Id="rId10" Type="http://schemas.openxmlformats.org/officeDocument/2006/relationships/image" Target="../media/image10.png"/><Relationship Id="rId4" Type="http://schemas.openxmlformats.org/officeDocument/2006/relationships/image" Target="../media/image8.svg"/><Relationship Id="rId9" Type="http://schemas.openxmlformats.org/officeDocument/2006/relationships/image" Target="../media/image9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3.png"/><Relationship Id="rId7" Type="http://schemas.openxmlformats.org/officeDocument/2006/relationships/image" Target="../media/image5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Relationship Id="rId9" Type="http://schemas.openxmlformats.org/officeDocument/2006/relationships/image" Target="../media/image8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Relationship Id="rId9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9.svg"/><Relationship Id="rId18" Type="http://schemas.openxmlformats.org/officeDocument/2006/relationships/image" Target="../media/image24.pn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12" Type="http://schemas.openxmlformats.org/officeDocument/2006/relationships/image" Target="../media/image18.png"/><Relationship Id="rId17" Type="http://schemas.openxmlformats.org/officeDocument/2006/relationships/image" Target="../media/image23.svg"/><Relationship Id="rId2" Type="http://schemas.openxmlformats.org/officeDocument/2006/relationships/image" Target="../media/image1.png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7.png"/><Relationship Id="rId5" Type="http://schemas.openxmlformats.org/officeDocument/2006/relationships/image" Target="../media/image4.png"/><Relationship Id="rId15" Type="http://schemas.openxmlformats.org/officeDocument/2006/relationships/image" Target="../media/image21.svg"/><Relationship Id="rId10" Type="http://schemas.openxmlformats.org/officeDocument/2006/relationships/image" Target="../media/image16.jpeg"/><Relationship Id="rId19" Type="http://schemas.openxmlformats.org/officeDocument/2006/relationships/image" Target="../media/image25.svg"/><Relationship Id="rId4" Type="http://schemas.openxmlformats.org/officeDocument/2006/relationships/image" Target="../media/image3.svg"/><Relationship Id="rId9" Type="http://schemas.openxmlformats.org/officeDocument/2006/relationships/image" Target="../media/image15.jpeg"/><Relationship Id="rId1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13" Type="http://schemas.openxmlformats.org/officeDocument/2006/relationships/image" Target="../media/image2.png"/><Relationship Id="rId3" Type="http://schemas.openxmlformats.org/officeDocument/2006/relationships/image" Target="../media/image7.png"/><Relationship Id="rId7" Type="http://schemas.openxmlformats.org/officeDocument/2006/relationships/image" Target="../media/image28.png"/><Relationship Id="rId12" Type="http://schemas.openxmlformats.org/officeDocument/2006/relationships/image" Target="../media/image33.svg"/><Relationship Id="rId2" Type="http://schemas.openxmlformats.org/officeDocument/2006/relationships/image" Target="../media/image1.png"/><Relationship Id="rId16" Type="http://schemas.openxmlformats.org/officeDocument/2006/relationships/image" Target="../media/image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jpeg"/><Relationship Id="rId15" Type="http://schemas.openxmlformats.org/officeDocument/2006/relationships/image" Target="../media/image4.png"/><Relationship Id="rId10" Type="http://schemas.openxmlformats.org/officeDocument/2006/relationships/image" Target="../media/image31.svg"/><Relationship Id="rId4" Type="http://schemas.openxmlformats.org/officeDocument/2006/relationships/image" Target="../media/image8.svg"/><Relationship Id="rId9" Type="http://schemas.openxmlformats.org/officeDocument/2006/relationships/image" Target="../media/image30.png"/><Relationship Id="rId14" Type="http://schemas.openxmlformats.org/officeDocument/2006/relationships/image" Target="../media/image3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2.png"/><Relationship Id="rId7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10" Type="http://schemas.openxmlformats.org/officeDocument/2006/relationships/image" Target="../media/image37.png"/><Relationship Id="rId4" Type="http://schemas.openxmlformats.org/officeDocument/2006/relationships/image" Target="../media/image3.svg"/><Relationship Id="rId9" Type="http://schemas.openxmlformats.org/officeDocument/2006/relationships/image" Target="../media/image3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2.png"/><Relationship Id="rId3" Type="http://schemas.openxmlformats.org/officeDocument/2006/relationships/image" Target="../media/image2.png"/><Relationship Id="rId7" Type="http://schemas.openxmlformats.org/officeDocument/2006/relationships/image" Target="../media/image38.png"/><Relationship Id="rId12" Type="http://schemas.openxmlformats.org/officeDocument/2006/relationships/image" Target="../media/image41.png"/><Relationship Id="rId2" Type="http://schemas.openxmlformats.org/officeDocument/2006/relationships/image" Target="../media/image1.png"/><Relationship Id="rId16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8.svg"/><Relationship Id="rId5" Type="http://schemas.openxmlformats.org/officeDocument/2006/relationships/image" Target="../media/image4.png"/><Relationship Id="rId15" Type="http://schemas.openxmlformats.org/officeDocument/2006/relationships/image" Target="../media/image44.png"/><Relationship Id="rId10" Type="http://schemas.openxmlformats.org/officeDocument/2006/relationships/image" Target="../media/image7.png"/><Relationship Id="rId4" Type="http://schemas.openxmlformats.org/officeDocument/2006/relationships/image" Target="../media/image3.svg"/><Relationship Id="rId9" Type="http://schemas.openxmlformats.org/officeDocument/2006/relationships/image" Target="../media/image40.png"/><Relationship Id="rId14" Type="http://schemas.openxmlformats.org/officeDocument/2006/relationships/image" Target="../media/image4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50.pn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12" Type="http://schemas.openxmlformats.org/officeDocument/2006/relationships/image" Target="../media/image4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48.png"/><Relationship Id="rId5" Type="http://schemas.openxmlformats.org/officeDocument/2006/relationships/image" Target="../media/image4.png"/><Relationship Id="rId15" Type="http://schemas.openxmlformats.org/officeDocument/2006/relationships/image" Target="../media/image52.png"/><Relationship Id="rId10" Type="http://schemas.openxmlformats.org/officeDocument/2006/relationships/image" Target="../media/image47.png"/><Relationship Id="rId4" Type="http://schemas.openxmlformats.org/officeDocument/2006/relationships/image" Target="../media/image3.svg"/><Relationship Id="rId9" Type="http://schemas.openxmlformats.org/officeDocument/2006/relationships/image" Target="../media/image46.png"/><Relationship Id="rId14" Type="http://schemas.openxmlformats.org/officeDocument/2006/relationships/image" Target="../media/image5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005674" y="178829"/>
            <a:ext cx="3185123" cy="3703632"/>
          </a:xfrm>
          <a:custGeom>
            <a:avLst/>
            <a:gdLst/>
            <a:ahLst/>
            <a:cxnLst/>
            <a:rect l="l" t="t" r="r" b="b"/>
            <a:pathLst>
              <a:path w="3185123" h="3703632">
                <a:moveTo>
                  <a:pt x="0" y="0"/>
                </a:moveTo>
                <a:lnTo>
                  <a:pt x="3185123" y="0"/>
                </a:lnTo>
                <a:lnTo>
                  <a:pt x="3185123" y="3703632"/>
                </a:lnTo>
                <a:lnTo>
                  <a:pt x="0" y="37036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557696" y="769099"/>
            <a:ext cx="3180494" cy="3703632"/>
          </a:xfrm>
          <a:custGeom>
            <a:avLst/>
            <a:gdLst/>
            <a:ahLst/>
            <a:cxnLst/>
            <a:rect l="l" t="t" r="r" b="b"/>
            <a:pathLst>
              <a:path w="3180494" h="3703632">
                <a:moveTo>
                  <a:pt x="0" y="0"/>
                </a:moveTo>
                <a:lnTo>
                  <a:pt x="3180493" y="0"/>
                </a:lnTo>
                <a:lnTo>
                  <a:pt x="3180493" y="3703632"/>
                </a:lnTo>
                <a:lnTo>
                  <a:pt x="0" y="370363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373644" y="381681"/>
            <a:ext cx="1995715" cy="2182449"/>
          </a:xfrm>
          <a:custGeom>
            <a:avLst/>
            <a:gdLst/>
            <a:ahLst/>
            <a:cxnLst/>
            <a:rect l="l" t="t" r="r" b="b"/>
            <a:pathLst>
              <a:path w="1995715" h="2182449">
                <a:moveTo>
                  <a:pt x="0" y="0"/>
                </a:moveTo>
                <a:lnTo>
                  <a:pt x="1995715" y="0"/>
                </a:lnTo>
                <a:lnTo>
                  <a:pt x="1995715" y="2182448"/>
                </a:lnTo>
                <a:lnTo>
                  <a:pt x="0" y="218244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4682172" y="386715"/>
            <a:ext cx="8923655" cy="641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1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Times New Roman Bold"/>
              </a:rPr>
              <a:t>POLITECHNIKA ŚWIĘTOKRZYSKA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133643" y="1000125"/>
            <a:ext cx="10020715" cy="10344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79"/>
              </a:lnSpc>
              <a:spcBef>
                <a:spcPct val="0"/>
              </a:spcBef>
            </a:pPr>
            <a:r>
              <a:rPr lang="en-US" sz="3499">
                <a:solidFill>
                  <a:srgbClr val="000000"/>
                </a:solidFill>
                <a:latin typeface="Times New Roman"/>
              </a:rPr>
              <a:t>WYDZIAŁ ELEKTROTECHNIKI, AUTOMATYKI I INFORMATYKI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959909" y="2005965"/>
            <a:ext cx="12368182" cy="558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79"/>
              </a:lnSpc>
              <a:spcBef>
                <a:spcPct val="0"/>
              </a:spcBef>
            </a:pPr>
            <a:r>
              <a:rPr lang="en-US" sz="3499">
                <a:solidFill>
                  <a:srgbClr val="000000"/>
                </a:solidFill>
                <a:latin typeface="Times New Roman"/>
              </a:rPr>
              <a:t>KIERUNEK: INFORMATYKA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133643" y="4327977"/>
            <a:ext cx="10020715" cy="483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39"/>
              </a:lnSpc>
              <a:spcBef>
                <a:spcPct val="0"/>
              </a:spcBef>
            </a:pPr>
            <a:r>
              <a:rPr lang="en-US" sz="2999">
                <a:solidFill>
                  <a:srgbClr val="000000"/>
                </a:solidFill>
                <a:latin typeface="Times New Roman Bold"/>
              </a:rPr>
              <a:t>PRACA DYPLOMOWA INŻYNIERSKA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730304" y="5105400"/>
            <a:ext cx="10827392" cy="14668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99"/>
              </a:lnSpc>
              <a:spcBef>
                <a:spcPct val="0"/>
              </a:spcBef>
            </a:pPr>
            <a:r>
              <a:rPr lang="en-US" sz="4999">
                <a:solidFill>
                  <a:srgbClr val="F9F5F4"/>
                </a:solidFill>
                <a:latin typeface="Times New Roman Bold"/>
              </a:rPr>
              <a:t>Aplikacja kinowa z dostępem do filmów w trybie on-line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24151" y="7762874"/>
            <a:ext cx="7636199" cy="10344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779"/>
              </a:lnSpc>
            </a:pPr>
            <a:r>
              <a:rPr lang="en-US" sz="3499">
                <a:solidFill>
                  <a:srgbClr val="000000"/>
                </a:solidFill>
                <a:latin typeface="Times New Roman"/>
              </a:rPr>
              <a:t>Promotor: </a:t>
            </a:r>
          </a:p>
          <a:p>
            <a:pPr algn="just">
              <a:lnSpc>
                <a:spcPts val="3779"/>
              </a:lnSpc>
              <a:spcBef>
                <a:spcPct val="0"/>
              </a:spcBef>
            </a:pPr>
            <a:r>
              <a:rPr lang="en-US" sz="3499">
                <a:solidFill>
                  <a:srgbClr val="000000"/>
                </a:solidFill>
                <a:latin typeface="Times New Roman"/>
              </a:rPr>
              <a:t>dr inż. Ludomir Tuszyński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540655" y="7762874"/>
            <a:ext cx="4718645" cy="10344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79"/>
              </a:lnSpc>
            </a:pPr>
            <a:r>
              <a:rPr lang="en-US" sz="3499">
                <a:solidFill>
                  <a:srgbClr val="000000"/>
                </a:solidFill>
                <a:latin typeface="Times New Roman"/>
              </a:rPr>
              <a:t>Wykonał: </a:t>
            </a:r>
          </a:p>
          <a:p>
            <a:pPr>
              <a:lnSpc>
                <a:spcPts val="3779"/>
              </a:lnSpc>
              <a:spcBef>
                <a:spcPct val="0"/>
              </a:spcBef>
            </a:pPr>
            <a:r>
              <a:rPr lang="en-US" sz="3499">
                <a:solidFill>
                  <a:srgbClr val="000000"/>
                </a:solidFill>
                <a:latin typeface="Times New Roman"/>
              </a:rPr>
              <a:t>Michał Kaczor, 091268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367451" y="9511664"/>
            <a:ext cx="5553097" cy="410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39"/>
              </a:lnSpc>
              <a:spcBef>
                <a:spcPct val="0"/>
              </a:spcBef>
            </a:pPr>
            <a:r>
              <a:rPr lang="en-US" sz="2999" dirty="0">
                <a:solidFill>
                  <a:srgbClr val="000000"/>
                </a:solidFill>
                <a:latin typeface="Times New Roman"/>
              </a:rPr>
              <a:t>Kielce, 202</a:t>
            </a:r>
            <a:r>
              <a:rPr lang="pl-PL" sz="2999" dirty="0">
                <a:solidFill>
                  <a:srgbClr val="000000"/>
                </a:solidFill>
                <a:latin typeface="Times New Roman"/>
              </a:rPr>
              <a:t>4</a:t>
            </a:r>
            <a:endParaRPr lang="en-US" sz="2999" dirty="0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634227" y="-733938"/>
            <a:ext cx="4509357" cy="5243438"/>
          </a:xfrm>
          <a:custGeom>
            <a:avLst/>
            <a:gdLst/>
            <a:ahLst/>
            <a:cxnLst/>
            <a:rect l="l" t="t" r="r" b="b"/>
            <a:pathLst>
              <a:path w="4509357" h="5243438">
                <a:moveTo>
                  <a:pt x="0" y="0"/>
                </a:moveTo>
                <a:lnTo>
                  <a:pt x="4509357" y="0"/>
                </a:lnTo>
                <a:lnTo>
                  <a:pt x="4509357" y="5243438"/>
                </a:lnTo>
                <a:lnTo>
                  <a:pt x="0" y="52434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0" y="101740"/>
            <a:ext cx="4502802" cy="5243438"/>
          </a:xfrm>
          <a:custGeom>
            <a:avLst/>
            <a:gdLst/>
            <a:ahLst/>
            <a:cxnLst/>
            <a:rect l="l" t="t" r="r" b="b"/>
            <a:pathLst>
              <a:path w="4502802" h="5243438">
                <a:moveTo>
                  <a:pt x="0" y="0"/>
                </a:moveTo>
                <a:lnTo>
                  <a:pt x="4502802" y="0"/>
                </a:lnTo>
                <a:lnTo>
                  <a:pt x="4502802" y="5243438"/>
                </a:lnTo>
                <a:lnTo>
                  <a:pt x="0" y="524343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0057418" y="2723459"/>
            <a:ext cx="1111152" cy="277788"/>
          </a:xfrm>
          <a:custGeom>
            <a:avLst/>
            <a:gdLst/>
            <a:ahLst/>
            <a:cxnLst/>
            <a:rect l="l" t="t" r="r" b="b"/>
            <a:pathLst>
              <a:path w="1111152" h="277788">
                <a:moveTo>
                  <a:pt x="0" y="0"/>
                </a:moveTo>
                <a:lnTo>
                  <a:pt x="1111152" y="0"/>
                </a:lnTo>
                <a:lnTo>
                  <a:pt x="1111152" y="277788"/>
                </a:lnTo>
                <a:lnTo>
                  <a:pt x="0" y="27778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49485" y="441851"/>
            <a:ext cx="2680079" cy="5432593"/>
            <a:chOff x="0" y="0"/>
            <a:chExt cx="9398000" cy="19050000"/>
          </a:xfrm>
        </p:grpSpPr>
        <p:sp>
          <p:nvSpPr>
            <p:cNvPr id="7" name="Freeform 7"/>
            <p:cNvSpPr/>
            <p:nvPr/>
          </p:nvSpPr>
          <p:spPr>
            <a:xfrm>
              <a:off x="401955" y="301498"/>
              <a:ext cx="8566912" cy="18446877"/>
            </a:xfrm>
            <a:custGeom>
              <a:avLst/>
              <a:gdLst/>
              <a:ahLst/>
              <a:cxnLst/>
              <a:rect l="l" t="t" r="r" b="b"/>
              <a:pathLst>
                <a:path w="8566912" h="18446877">
                  <a:moveTo>
                    <a:pt x="7456551" y="18446877"/>
                  </a:moveTo>
                  <a:lnTo>
                    <a:pt x="1125220" y="18446877"/>
                  </a:lnTo>
                  <a:cubicBezTo>
                    <a:pt x="503809" y="18446877"/>
                    <a:pt x="0" y="17943067"/>
                    <a:pt x="0" y="17321657"/>
                  </a:cubicBezTo>
                  <a:lnTo>
                    <a:pt x="0" y="1085342"/>
                  </a:lnTo>
                  <a:cubicBezTo>
                    <a:pt x="0" y="485902"/>
                    <a:pt x="485902" y="0"/>
                    <a:pt x="1085342" y="0"/>
                  </a:cubicBezTo>
                  <a:lnTo>
                    <a:pt x="7504811" y="0"/>
                  </a:lnTo>
                  <a:cubicBezTo>
                    <a:pt x="8091424" y="0"/>
                    <a:pt x="8566912" y="475488"/>
                    <a:pt x="8566912" y="1062101"/>
                  </a:cubicBezTo>
                  <a:lnTo>
                    <a:pt x="8566912" y="17336515"/>
                  </a:lnTo>
                  <a:cubicBezTo>
                    <a:pt x="8566912" y="17949672"/>
                    <a:pt x="8069707" y="18446877"/>
                    <a:pt x="7456551" y="18446877"/>
                  </a:cubicBezTo>
                  <a:close/>
                </a:path>
              </a:pathLst>
            </a:custGeom>
            <a:blipFill>
              <a:blip r:embed="rId9"/>
              <a:stretch>
                <a:fillRect t="-616" b="-616"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0" y="0"/>
              <a:ext cx="9398000" cy="19050000"/>
            </a:xfrm>
            <a:custGeom>
              <a:avLst/>
              <a:gdLst/>
              <a:ahLst/>
              <a:cxnLst/>
              <a:rect l="l" t="t" r="r" b="b"/>
              <a:pathLst>
                <a:path w="9398000" h="19050000">
                  <a:moveTo>
                    <a:pt x="9398000" y="19050000"/>
                  </a:moveTo>
                  <a:lnTo>
                    <a:pt x="0" y="19050000"/>
                  </a:lnTo>
                  <a:lnTo>
                    <a:pt x="0" y="0"/>
                  </a:lnTo>
                  <a:lnTo>
                    <a:pt x="9398000" y="0"/>
                  </a:lnTo>
                  <a:lnTo>
                    <a:pt x="9398000" y="19050000"/>
                  </a:lnTo>
                  <a:close/>
                </a:path>
              </a:pathLst>
            </a:custGeom>
            <a:blipFill>
              <a:blip r:embed="rId10"/>
              <a:stretch>
                <a:fillRect l="-42" r="-42"/>
              </a:stretch>
            </a:blipFill>
          </p:spPr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3162586" y="441851"/>
            <a:ext cx="2680079" cy="5432593"/>
            <a:chOff x="0" y="0"/>
            <a:chExt cx="9398000" cy="19050000"/>
          </a:xfrm>
        </p:grpSpPr>
        <p:sp>
          <p:nvSpPr>
            <p:cNvPr id="10" name="Freeform 10"/>
            <p:cNvSpPr/>
            <p:nvPr/>
          </p:nvSpPr>
          <p:spPr>
            <a:xfrm>
              <a:off x="401955" y="301498"/>
              <a:ext cx="8566912" cy="18446877"/>
            </a:xfrm>
            <a:custGeom>
              <a:avLst/>
              <a:gdLst/>
              <a:ahLst/>
              <a:cxnLst/>
              <a:rect l="l" t="t" r="r" b="b"/>
              <a:pathLst>
                <a:path w="8566912" h="18446877">
                  <a:moveTo>
                    <a:pt x="7456551" y="18446877"/>
                  </a:moveTo>
                  <a:lnTo>
                    <a:pt x="1125220" y="18446877"/>
                  </a:lnTo>
                  <a:cubicBezTo>
                    <a:pt x="503809" y="18446877"/>
                    <a:pt x="0" y="17943067"/>
                    <a:pt x="0" y="17321657"/>
                  </a:cubicBezTo>
                  <a:lnTo>
                    <a:pt x="0" y="1085342"/>
                  </a:lnTo>
                  <a:cubicBezTo>
                    <a:pt x="0" y="485902"/>
                    <a:pt x="485902" y="0"/>
                    <a:pt x="1085342" y="0"/>
                  </a:cubicBezTo>
                  <a:lnTo>
                    <a:pt x="7504811" y="0"/>
                  </a:lnTo>
                  <a:cubicBezTo>
                    <a:pt x="8091424" y="0"/>
                    <a:pt x="8566912" y="475488"/>
                    <a:pt x="8566912" y="1062101"/>
                  </a:cubicBezTo>
                  <a:lnTo>
                    <a:pt x="8566912" y="17336515"/>
                  </a:lnTo>
                  <a:cubicBezTo>
                    <a:pt x="8566912" y="17949672"/>
                    <a:pt x="8069707" y="18446877"/>
                    <a:pt x="7456551" y="18446877"/>
                  </a:cubicBezTo>
                  <a:close/>
                </a:path>
              </a:pathLst>
            </a:custGeom>
            <a:blipFill>
              <a:blip r:embed="rId11"/>
              <a:stretch>
                <a:fillRect t="-616" b="-616"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0" y="0"/>
              <a:ext cx="9398000" cy="19050000"/>
            </a:xfrm>
            <a:custGeom>
              <a:avLst/>
              <a:gdLst/>
              <a:ahLst/>
              <a:cxnLst/>
              <a:rect l="l" t="t" r="r" b="b"/>
              <a:pathLst>
                <a:path w="9398000" h="19050000">
                  <a:moveTo>
                    <a:pt x="9398000" y="19050000"/>
                  </a:moveTo>
                  <a:lnTo>
                    <a:pt x="0" y="19050000"/>
                  </a:lnTo>
                  <a:lnTo>
                    <a:pt x="0" y="0"/>
                  </a:lnTo>
                  <a:lnTo>
                    <a:pt x="9398000" y="0"/>
                  </a:lnTo>
                  <a:lnTo>
                    <a:pt x="9398000" y="19050000"/>
                  </a:lnTo>
                  <a:close/>
                </a:path>
              </a:pathLst>
            </a:custGeom>
            <a:blipFill>
              <a:blip r:embed="rId10"/>
              <a:stretch>
                <a:fillRect l="-42" r="-42"/>
              </a:stretch>
            </a:blipFill>
          </p:spPr>
        </p:sp>
      </p:grp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6176040" y="441851"/>
            <a:ext cx="2680079" cy="5432593"/>
            <a:chOff x="0" y="0"/>
            <a:chExt cx="9398000" cy="19050000"/>
          </a:xfrm>
        </p:grpSpPr>
        <p:sp>
          <p:nvSpPr>
            <p:cNvPr id="13" name="Freeform 13"/>
            <p:cNvSpPr/>
            <p:nvPr/>
          </p:nvSpPr>
          <p:spPr>
            <a:xfrm>
              <a:off x="401955" y="301498"/>
              <a:ext cx="8566912" cy="18446877"/>
            </a:xfrm>
            <a:custGeom>
              <a:avLst/>
              <a:gdLst/>
              <a:ahLst/>
              <a:cxnLst/>
              <a:rect l="l" t="t" r="r" b="b"/>
              <a:pathLst>
                <a:path w="8566912" h="18446877">
                  <a:moveTo>
                    <a:pt x="7456551" y="18446877"/>
                  </a:moveTo>
                  <a:lnTo>
                    <a:pt x="1125220" y="18446877"/>
                  </a:lnTo>
                  <a:cubicBezTo>
                    <a:pt x="503809" y="18446877"/>
                    <a:pt x="0" y="17943067"/>
                    <a:pt x="0" y="17321657"/>
                  </a:cubicBezTo>
                  <a:lnTo>
                    <a:pt x="0" y="1085342"/>
                  </a:lnTo>
                  <a:cubicBezTo>
                    <a:pt x="0" y="485902"/>
                    <a:pt x="485902" y="0"/>
                    <a:pt x="1085342" y="0"/>
                  </a:cubicBezTo>
                  <a:lnTo>
                    <a:pt x="7504811" y="0"/>
                  </a:lnTo>
                  <a:cubicBezTo>
                    <a:pt x="8091424" y="0"/>
                    <a:pt x="8566912" y="475488"/>
                    <a:pt x="8566912" y="1062101"/>
                  </a:cubicBezTo>
                  <a:lnTo>
                    <a:pt x="8566912" y="17336515"/>
                  </a:lnTo>
                  <a:cubicBezTo>
                    <a:pt x="8566912" y="17949672"/>
                    <a:pt x="8069707" y="18446877"/>
                    <a:pt x="7456551" y="18446877"/>
                  </a:cubicBezTo>
                  <a:close/>
                </a:path>
              </a:pathLst>
            </a:custGeom>
            <a:blipFill>
              <a:blip r:embed="rId12"/>
              <a:stretch>
                <a:fillRect t="-616" b="-616"/>
              </a:stretch>
            </a:blipFill>
          </p:spPr>
        </p:sp>
        <p:sp>
          <p:nvSpPr>
            <p:cNvPr id="14" name="Freeform 14"/>
            <p:cNvSpPr/>
            <p:nvPr/>
          </p:nvSpPr>
          <p:spPr>
            <a:xfrm>
              <a:off x="0" y="0"/>
              <a:ext cx="9398000" cy="19050000"/>
            </a:xfrm>
            <a:custGeom>
              <a:avLst/>
              <a:gdLst/>
              <a:ahLst/>
              <a:cxnLst/>
              <a:rect l="l" t="t" r="r" b="b"/>
              <a:pathLst>
                <a:path w="9398000" h="19050000">
                  <a:moveTo>
                    <a:pt x="9398000" y="19050000"/>
                  </a:moveTo>
                  <a:lnTo>
                    <a:pt x="0" y="19050000"/>
                  </a:lnTo>
                  <a:lnTo>
                    <a:pt x="0" y="0"/>
                  </a:lnTo>
                  <a:lnTo>
                    <a:pt x="9398000" y="0"/>
                  </a:lnTo>
                  <a:lnTo>
                    <a:pt x="9398000" y="19050000"/>
                  </a:lnTo>
                  <a:close/>
                </a:path>
              </a:pathLst>
            </a:custGeom>
            <a:blipFill>
              <a:blip r:embed="rId10"/>
              <a:stretch>
                <a:fillRect l="-42" r="-42"/>
              </a:stretch>
            </a:blipFill>
          </p:spPr>
        </p:sp>
      </p:grpSp>
      <p:grpSp>
        <p:nvGrpSpPr>
          <p:cNvPr id="15" name="Group 15"/>
          <p:cNvGrpSpPr>
            <a:grpSpLocks noChangeAspect="1"/>
          </p:cNvGrpSpPr>
          <p:nvPr/>
        </p:nvGrpSpPr>
        <p:grpSpPr>
          <a:xfrm>
            <a:off x="9477375" y="4604078"/>
            <a:ext cx="2680079" cy="5432593"/>
            <a:chOff x="0" y="0"/>
            <a:chExt cx="9398000" cy="19050000"/>
          </a:xfrm>
        </p:grpSpPr>
        <p:sp>
          <p:nvSpPr>
            <p:cNvPr id="16" name="Freeform 16"/>
            <p:cNvSpPr/>
            <p:nvPr/>
          </p:nvSpPr>
          <p:spPr>
            <a:xfrm>
              <a:off x="401955" y="301498"/>
              <a:ext cx="8566912" cy="18446877"/>
            </a:xfrm>
            <a:custGeom>
              <a:avLst/>
              <a:gdLst/>
              <a:ahLst/>
              <a:cxnLst/>
              <a:rect l="l" t="t" r="r" b="b"/>
              <a:pathLst>
                <a:path w="8566912" h="18446877">
                  <a:moveTo>
                    <a:pt x="7456551" y="18446877"/>
                  </a:moveTo>
                  <a:lnTo>
                    <a:pt x="1125220" y="18446877"/>
                  </a:lnTo>
                  <a:cubicBezTo>
                    <a:pt x="503809" y="18446877"/>
                    <a:pt x="0" y="17943067"/>
                    <a:pt x="0" y="17321657"/>
                  </a:cubicBezTo>
                  <a:lnTo>
                    <a:pt x="0" y="1085342"/>
                  </a:lnTo>
                  <a:cubicBezTo>
                    <a:pt x="0" y="485902"/>
                    <a:pt x="485902" y="0"/>
                    <a:pt x="1085342" y="0"/>
                  </a:cubicBezTo>
                  <a:lnTo>
                    <a:pt x="7504811" y="0"/>
                  </a:lnTo>
                  <a:cubicBezTo>
                    <a:pt x="8091424" y="0"/>
                    <a:pt x="8566912" y="475488"/>
                    <a:pt x="8566912" y="1062101"/>
                  </a:cubicBezTo>
                  <a:lnTo>
                    <a:pt x="8566912" y="17336515"/>
                  </a:lnTo>
                  <a:cubicBezTo>
                    <a:pt x="8566912" y="17949672"/>
                    <a:pt x="8069707" y="18446877"/>
                    <a:pt x="7456551" y="18446877"/>
                  </a:cubicBezTo>
                  <a:close/>
                </a:path>
              </a:pathLst>
            </a:custGeom>
            <a:blipFill>
              <a:blip r:embed="rId13"/>
              <a:stretch>
                <a:fillRect t="-616" b="-616"/>
              </a:stretch>
            </a:blipFill>
          </p:spPr>
        </p:sp>
        <p:sp>
          <p:nvSpPr>
            <p:cNvPr id="17" name="Freeform 17"/>
            <p:cNvSpPr/>
            <p:nvPr/>
          </p:nvSpPr>
          <p:spPr>
            <a:xfrm>
              <a:off x="0" y="0"/>
              <a:ext cx="9398000" cy="19050000"/>
            </a:xfrm>
            <a:custGeom>
              <a:avLst/>
              <a:gdLst/>
              <a:ahLst/>
              <a:cxnLst/>
              <a:rect l="l" t="t" r="r" b="b"/>
              <a:pathLst>
                <a:path w="9398000" h="19050000">
                  <a:moveTo>
                    <a:pt x="9398000" y="19050000"/>
                  </a:moveTo>
                  <a:lnTo>
                    <a:pt x="0" y="19050000"/>
                  </a:lnTo>
                  <a:lnTo>
                    <a:pt x="0" y="0"/>
                  </a:lnTo>
                  <a:lnTo>
                    <a:pt x="9398000" y="0"/>
                  </a:lnTo>
                  <a:lnTo>
                    <a:pt x="9398000" y="19050000"/>
                  </a:lnTo>
                  <a:close/>
                </a:path>
              </a:pathLst>
            </a:custGeom>
            <a:blipFill>
              <a:blip r:embed="rId10"/>
              <a:stretch>
                <a:fillRect l="-42" r="-42"/>
              </a:stretch>
            </a:blipFill>
          </p:spPr>
        </p:sp>
      </p:grp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12490476" y="4604078"/>
            <a:ext cx="2680079" cy="5432593"/>
            <a:chOff x="0" y="0"/>
            <a:chExt cx="9398000" cy="19050000"/>
          </a:xfrm>
        </p:grpSpPr>
        <p:sp>
          <p:nvSpPr>
            <p:cNvPr id="19" name="Freeform 19"/>
            <p:cNvSpPr/>
            <p:nvPr/>
          </p:nvSpPr>
          <p:spPr>
            <a:xfrm>
              <a:off x="401955" y="301498"/>
              <a:ext cx="8566912" cy="18446877"/>
            </a:xfrm>
            <a:custGeom>
              <a:avLst/>
              <a:gdLst/>
              <a:ahLst/>
              <a:cxnLst/>
              <a:rect l="l" t="t" r="r" b="b"/>
              <a:pathLst>
                <a:path w="8566912" h="18446877">
                  <a:moveTo>
                    <a:pt x="7456551" y="18446877"/>
                  </a:moveTo>
                  <a:lnTo>
                    <a:pt x="1125220" y="18446877"/>
                  </a:lnTo>
                  <a:cubicBezTo>
                    <a:pt x="503809" y="18446877"/>
                    <a:pt x="0" y="17943067"/>
                    <a:pt x="0" y="17321657"/>
                  </a:cubicBezTo>
                  <a:lnTo>
                    <a:pt x="0" y="1085342"/>
                  </a:lnTo>
                  <a:cubicBezTo>
                    <a:pt x="0" y="485902"/>
                    <a:pt x="485902" y="0"/>
                    <a:pt x="1085342" y="0"/>
                  </a:cubicBezTo>
                  <a:lnTo>
                    <a:pt x="7504811" y="0"/>
                  </a:lnTo>
                  <a:cubicBezTo>
                    <a:pt x="8091424" y="0"/>
                    <a:pt x="8566912" y="475488"/>
                    <a:pt x="8566912" y="1062101"/>
                  </a:cubicBezTo>
                  <a:lnTo>
                    <a:pt x="8566912" y="17336515"/>
                  </a:lnTo>
                  <a:cubicBezTo>
                    <a:pt x="8566912" y="17949672"/>
                    <a:pt x="8069707" y="18446877"/>
                    <a:pt x="7456551" y="18446877"/>
                  </a:cubicBezTo>
                  <a:close/>
                </a:path>
              </a:pathLst>
            </a:custGeom>
            <a:blipFill>
              <a:blip r:embed="rId14"/>
              <a:stretch>
                <a:fillRect t="-490" b="-490"/>
              </a:stretch>
            </a:blipFill>
          </p:spPr>
        </p:sp>
        <p:sp>
          <p:nvSpPr>
            <p:cNvPr id="20" name="Freeform 20"/>
            <p:cNvSpPr/>
            <p:nvPr/>
          </p:nvSpPr>
          <p:spPr>
            <a:xfrm>
              <a:off x="0" y="0"/>
              <a:ext cx="9398000" cy="19050000"/>
            </a:xfrm>
            <a:custGeom>
              <a:avLst/>
              <a:gdLst/>
              <a:ahLst/>
              <a:cxnLst/>
              <a:rect l="l" t="t" r="r" b="b"/>
              <a:pathLst>
                <a:path w="9398000" h="19050000">
                  <a:moveTo>
                    <a:pt x="9398000" y="19050000"/>
                  </a:moveTo>
                  <a:lnTo>
                    <a:pt x="0" y="19050000"/>
                  </a:lnTo>
                  <a:lnTo>
                    <a:pt x="0" y="0"/>
                  </a:lnTo>
                  <a:lnTo>
                    <a:pt x="9398000" y="0"/>
                  </a:lnTo>
                  <a:lnTo>
                    <a:pt x="9398000" y="19050000"/>
                  </a:lnTo>
                  <a:close/>
                </a:path>
              </a:pathLst>
            </a:custGeom>
            <a:blipFill>
              <a:blip r:embed="rId10"/>
              <a:stretch>
                <a:fillRect l="-42" r="-42"/>
              </a:stretch>
            </a:blipFill>
          </p:spPr>
        </p:sp>
      </p:grp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15503931" y="4604078"/>
            <a:ext cx="2680079" cy="5432593"/>
            <a:chOff x="0" y="0"/>
            <a:chExt cx="9398000" cy="19050000"/>
          </a:xfrm>
        </p:grpSpPr>
        <p:sp>
          <p:nvSpPr>
            <p:cNvPr id="22" name="Freeform 22"/>
            <p:cNvSpPr/>
            <p:nvPr/>
          </p:nvSpPr>
          <p:spPr>
            <a:xfrm>
              <a:off x="401955" y="301498"/>
              <a:ext cx="8566912" cy="18446877"/>
            </a:xfrm>
            <a:custGeom>
              <a:avLst/>
              <a:gdLst/>
              <a:ahLst/>
              <a:cxnLst/>
              <a:rect l="l" t="t" r="r" b="b"/>
              <a:pathLst>
                <a:path w="8566912" h="18446877">
                  <a:moveTo>
                    <a:pt x="7456551" y="18446877"/>
                  </a:moveTo>
                  <a:lnTo>
                    <a:pt x="1125220" y="18446877"/>
                  </a:lnTo>
                  <a:cubicBezTo>
                    <a:pt x="503809" y="18446877"/>
                    <a:pt x="0" y="17943067"/>
                    <a:pt x="0" y="17321657"/>
                  </a:cubicBezTo>
                  <a:lnTo>
                    <a:pt x="0" y="1085342"/>
                  </a:lnTo>
                  <a:cubicBezTo>
                    <a:pt x="0" y="485902"/>
                    <a:pt x="485902" y="0"/>
                    <a:pt x="1085342" y="0"/>
                  </a:cubicBezTo>
                  <a:lnTo>
                    <a:pt x="7504811" y="0"/>
                  </a:lnTo>
                  <a:cubicBezTo>
                    <a:pt x="8091424" y="0"/>
                    <a:pt x="8566912" y="475488"/>
                    <a:pt x="8566912" y="1062101"/>
                  </a:cubicBezTo>
                  <a:lnTo>
                    <a:pt x="8566912" y="17336515"/>
                  </a:lnTo>
                  <a:cubicBezTo>
                    <a:pt x="8566912" y="17949672"/>
                    <a:pt x="8069707" y="18446877"/>
                    <a:pt x="7456551" y="18446877"/>
                  </a:cubicBezTo>
                  <a:close/>
                </a:path>
              </a:pathLst>
            </a:custGeom>
            <a:blipFill>
              <a:blip r:embed="rId15"/>
              <a:stretch>
                <a:fillRect t="-616" b="-616"/>
              </a:stretch>
            </a:blipFill>
          </p:spPr>
        </p:sp>
        <p:sp>
          <p:nvSpPr>
            <p:cNvPr id="23" name="Freeform 23"/>
            <p:cNvSpPr/>
            <p:nvPr/>
          </p:nvSpPr>
          <p:spPr>
            <a:xfrm>
              <a:off x="0" y="0"/>
              <a:ext cx="9398000" cy="19050000"/>
            </a:xfrm>
            <a:custGeom>
              <a:avLst/>
              <a:gdLst/>
              <a:ahLst/>
              <a:cxnLst/>
              <a:rect l="l" t="t" r="r" b="b"/>
              <a:pathLst>
                <a:path w="9398000" h="19050000">
                  <a:moveTo>
                    <a:pt x="9398000" y="19050000"/>
                  </a:moveTo>
                  <a:lnTo>
                    <a:pt x="0" y="19050000"/>
                  </a:lnTo>
                  <a:lnTo>
                    <a:pt x="0" y="0"/>
                  </a:lnTo>
                  <a:lnTo>
                    <a:pt x="9398000" y="0"/>
                  </a:lnTo>
                  <a:lnTo>
                    <a:pt x="9398000" y="19050000"/>
                  </a:lnTo>
                  <a:close/>
                </a:path>
              </a:pathLst>
            </a:custGeom>
            <a:blipFill>
              <a:blip r:embed="rId10"/>
              <a:stretch>
                <a:fillRect l="-42" r="-42"/>
              </a:stretch>
            </a:blipFill>
          </p:spPr>
        </p:sp>
      </p:grpSp>
      <p:sp>
        <p:nvSpPr>
          <p:cNvPr id="24" name="TextBox 24"/>
          <p:cNvSpPr txBox="1"/>
          <p:nvPr/>
        </p:nvSpPr>
        <p:spPr>
          <a:xfrm>
            <a:off x="10057418" y="936116"/>
            <a:ext cx="7546196" cy="16394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156"/>
              </a:lnSpc>
            </a:pPr>
            <a:r>
              <a:rPr lang="en-US" sz="5700" dirty="0">
                <a:solidFill>
                  <a:srgbClr val="FFFFFF"/>
                </a:solidFill>
                <a:latin typeface="Blogger Bold"/>
              </a:rPr>
              <a:t>REALIZACJA APLIKACJI</a:t>
            </a:r>
          </a:p>
          <a:p>
            <a:pPr>
              <a:lnSpc>
                <a:spcPts val="6156"/>
              </a:lnSpc>
            </a:pPr>
            <a:r>
              <a:rPr lang="en-US" sz="5700" dirty="0">
                <a:solidFill>
                  <a:srgbClr val="FFFFFF"/>
                </a:solidFill>
                <a:latin typeface="Blogger Bold"/>
              </a:rPr>
              <a:t>10/15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3254402" y="6112975"/>
            <a:ext cx="2496448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99"/>
              </a:lnSpc>
            </a:pPr>
            <a:r>
              <a:rPr lang="en-US" sz="2999">
                <a:solidFill>
                  <a:srgbClr val="FFFFFF"/>
                </a:solidFill>
                <a:latin typeface="Blogger Bold"/>
              </a:rPr>
              <a:t>SALDO KONTA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2036726" y="3768121"/>
            <a:ext cx="3824312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99"/>
              </a:lnSpc>
            </a:pPr>
            <a:r>
              <a:rPr lang="en-US" sz="2999">
                <a:solidFill>
                  <a:srgbClr val="FFFFFF"/>
                </a:solidFill>
                <a:latin typeface="Blogger Bold"/>
              </a:rPr>
              <a:t>HISTORIA TRANSAKCJI</a:t>
            </a:r>
          </a:p>
        </p:txBody>
      </p:sp>
      <p:sp>
        <p:nvSpPr>
          <p:cNvPr id="27" name="Freeform 27"/>
          <p:cNvSpPr/>
          <p:nvPr/>
        </p:nvSpPr>
        <p:spPr>
          <a:xfrm>
            <a:off x="504432" y="8111598"/>
            <a:ext cx="2523671" cy="2934501"/>
          </a:xfrm>
          <a:custGeom>
            <a:avLst/>
            <a:gdLst/>
            <a:ahLst/>
            <a:cxnLst/>
            <a:rect l="l" t="t" r="r" b="b"/>
            <a:pathLst>
              <a:path w="2523671" h="2934501">
                <a:moveTo>
                  <a:pt x="0" y="0"/>
                </a:moveTo>
                <a:lnTo>
                  <a:pt x="2523671" y="0"/>
                </a:lnTo>
                <a:lnTo>
                  <a:pt x="2523671" y="2934502"/>
                </a:lnTo>
                <a:lnTo>
                  <a:pt x="0" y="29345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8" name="Freeform 28"/>
          <p:cNvSpPr/>
          <p:nvPr/>
        </p:nvSpPr>
        <p:spPr>
          <a:xfrm>
            <a:off x="149485" y="8579288"/>
            <a:ext cx="2520003" cy="2934501"/>
          </a:xfrm>
          <a:custGeom>
            <a:avLst/>
            <a:gdLst/>
            <a:ahLst/>
            <a:cxnLst/>
            <a:rect l="l" t="t" r="r" b="b"/>
            <a:pathLst>
              <a:path w="2520003" h="2934501">
                <a:moveTo>
                  <a:pt x="0" y="0"/>
                </a:moveTo>
                <a:lnTo>
                  <a:pt x="2520003" y="0"/>
                </a:lnTo>
                <a:lnTo>
                  <a:pt x="2520003" y="2934501"/>
                </a:lnTo>
                <a:lnTo>
                  <a:pt x="0" y="293450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29"/>
          <p:cNvSpPr/>
          <p:nvPr/>
        </p:nvSpPr>
        <p:spPr>
          <a:xfrm>
            <a:off x="3652369" y="8111598"/>
            <a:ext cx="2523671" cy="2934501"/>
          </a:xfrm>
          <a:custGeom>
            <a:avLst/>
            <a:gdLst/>
            <a:ahLst/>
            <a:cxnLst/>
            <a:rect l="l" t="t" r="r" b="b"/>
            <a:pathLst>
              <a:path w="2523671" h="2934501">
                <a:moveTo>
                  <a:pt x="0" y="0"/>
                </a:moveTo>
                <a:lnTo>
                  <a:pt x="2523671" y="0"/>
                </a:lnTo>
                <a:lnTo>
                  <a:pt x="2523671" y="2934502"/>
                </a:lnTo>
                <a:lnTo>
                  <a:pt x="0" y="29345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0" name="Freeform 30"/>
          <p:cNvSpPr/>
          <p:nvPr/>
        </p:nvSpPr>
        <p:spPr>
          <a:xfrm>
            <a:off x="3297422" y="8579288"/>
            <a:ext cx="2520003" cy="2934501"/>
          </a:xfrm>
          <a:custGeom>
            <a:avLst/>
            <a:gdLst/>
            <a:ahLst/>
            <a:cxnLst/>
            <a:rect l="l" t="t" r="r" b="b"/>
            <a:pathLst>
              <a:path w="2520003" h="2934501">
                <a:moveTo>
                  <a:pt x="0" y="0"/>
                </a:moveTo>
                <a:lnTo>
                  <a:pt x="2520003" y="0"/>
                </a:lnTo>
                <a:lnTo>
                  <a:pt x="2520003" y="2934501"/>
                </a:lnTo>
                <a:lnTo>
                  <a:pt x="0" y="293450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634227" y="6619846"/>
            <a:ext cx="4509357" cy="5243438"/>
          </a:xfrm>
          <a:custGeom>
            <a:avLst/>
            <a:gdLst/>
            <a:ahLst/>
            <a:cxnLst/>
            <a:rect l="l" t="t" r="r" b="b"/>
            <a:pathLst>
              <a:path w="4509357" h="5243438">
                <a:moveTo>
                  <a:pt x="0" y="0"/>
                </a:moveTo>
                <a:lnTo>
                  <a:pt x="4509357" y="0"/>
                </a:lnTo>
                <a:lnTo>
                  <a:pt x="4509357" y="5243438"/>
                </a:lnTo>
                <a:lnTo>
                  <a:pt x="0" y="52434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0" y="7455525"/>
            <a:ext cx="4502802" cy="5243438"/>
          </a:xfrm>
          <a:custGeom>
            <a:avLst/>
            <a:gdLst/>
            <a:ahLst/>
            <a:cxnLst/>
            <a:rect l="l" t="t" r="r" b="b"/>
            <a:pathLst>
              <a:path w="4502802" h="5243438">
                <a:moveTo>
                  <a:pt x="0" y="0"/>
                </a:moveTo>
                <a:lnTo>
                  <a:pt x="4502802" y="0"/>
                </a:lnTo>
                <a:lnTo>
                  <a:pt x="4502802" y="5243437"/>
                </a:lnTo>
                <a:lnTo>
                  <a:pt x="0" y="524343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1450309" y="120041"/>
            <a:ext cx="3164665" cy="6414861"/>
            <a:chOff x="0" y="0"/>
            <a:chExt cx="9398000" cy="19050000"/>
          </a:xfrm>
        </p:grpSpPr>
        <p:sp>
          <p:nvSpPr>
            <p:cNvPr id="6" name="Freeform 6"/>
            <p:cNvSpPr/>
            <p:nvPr/>
          </p:nvSpPr>
          <p:spPr>
            <a:xfrm>
              <a:off x="401955" y="301498"/>
              <a:ext cx="8566912" cy="18446877"/>
            </a:xfrm>
            <a:custGeom>
              <a:avLst/>
              <a:gdLst/>
              <a:ahLst/>
              <a:cxnLst/>
              <a:rect l="l" t="t" r="r" b="b"/>
              <a:pathLst>
                <a:path w="8566912" h="18446877">
                  <a:moveTo>
                    <a:pt x="7456551" y="18446877"/>
                  </a:moveTo>
                  <a:lnTo>
                    <a:pt x="1125220" y="18446877"/>
                  </a:lnTo>
                  <a:cubicBezTo>
                    <a:pt x="503809" y="18446877"/>
                    <a:pt x="0" y="17943067"/>
                    <a:pt x="0" y="17321657"/>
                  </a:cubicBezTo>
                  <a:lnTo>
                    <a:pt x="0" y="1085342"/>
                  </a:lnTo>
                  <a:cubicBezTo>
                    <a:pt x="0" y="485902"/>
                    <a:pt x="485902" y="0"/>
                    <a:pt x="1085342" y="0"/>
                  </a:cubicBezTo>
                  <a:lnTo>
                    <a:pt x="7504811" y="0"/>
                  </a:lnTo>
                  <a:cubicBezTo>
                    <a:pt x="8091424" y="0"/>
                    <a:pt x="8566912" y="475488"/>
                    <a:pt x="8566912" y="1062101"/>
                  </a:cubicBezTo>
                  <a:lnTo>
                    <a:pt x="8566912" y="17336515"/>
                  </a:lnTo>
                  <a:cubicBezTo>
                    <a:pt x="8566912" y="17949672"/>
                    <a:pt x="8069707" y="18446877"/>
                    <a:pt x="7456551" y="18446877"/>
                  </a:cubicBezTo>
                  <a:close/>
                </a:path>
              </a:pathLst>
            </a:custGeom>
            <a:blipFill>
              <a:blip r:embed="rId7"/>
              <a:stretch>
                <a:fillRect t="-616" b="-616"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0" y="0"/>
              <a:ext cx="9398000" cy="19050000"/>
            </a:xfrm>
            <a:custGeom>
              <a:avLst/>
              <a:gdLst/>
              <a:ahLst/>
              <a:cxnLst/>
              <a:rect l="l" t="t" r="r" b="b"/>
              <a:pathLst>
                <a:path w="9398000" h="19050000">
                  <a:moveTo>
                    <a:pt x="9398000" y="19050000"/>
                  </a:moveTo>
                  <a:lnTo>
                    <a:pt x="0" y="19050000"/>
                  </a:lnTo>
                  <a:lnTo>
                    <a:pt x="0" y="0"/>
                  </a:lnTo>
                  <a:lnTo>
                    <a:pt x="9398000" y="0"/>
                  </a:lnTo>
                  <a:lnTo>
                    <a:pt x="9398000" y="19050000"/>
                  </a:lnTo>
                  <a:close/>
                </a:path>
              </a:pathLst>
            </a:custGeom>
            <a:blipFill>
              <a:blip r:embed="rId8"/>
              <a:stretch>
                <a:fillRect l="-42" r="-42"/>
              </a:stretch>
            </a:blipFill>
          </p:spPr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218723" y="3577438"/>
            <a:ext cx="3206570" cy="6499805"/>
            <a:chOff x="0" y="0"/>
            <a:chExt cx="9398000" cy="19050000"/>
          </a:xfrm>
        </p:grpSpPr>
        <p:sp>
          <p:nvSpPr>
            <p:cNvPr id="9" name="Freeform 9"/>
            <p:cNvSpPr/>
            <p:nvPr/>
          </p:nvSpPr>
          <p:spPr>
            <a:xfrm>
              <a:off x="401955" y="301498"/>
              <a:ext cx="8566912" cy="18446877"/>
            </a:xfrm>
            <a:custGeom>
              <a:avLst/>
              <a:gdLst/>
              <a:ahLst/>
              <a:cxnLst/>
              <a:rect l="l" t="t" r="r" b="b"/>
              <a:pathLst>
                <a:path w="8566912" h="18446877">
                  <a:moveTo>
                    <a:pt x="7456551" y="18446877"/>
                  </a:moveTo>
                  <a:lnTo>
                    <a:pt x="1125220" y="18446877"/>
                  </a:lnTo>
                  <a:cubicBezTo>
                    <a:pt x="503809" y="18446877"/>
                    <a:pt x="0" y="17943067"/>
                    <a:pt x="0" y="17321657"/>
                  </a:cubicBezTo>
                  <a:lnTo>
                    <a:pt x="0" y="1085342"/>
                  </a:lnTo>
                  <a:cubicBezTo>
                    <a:pt x="0" y="485902"/>
                    <a:pt x="485902" y="0"/>
                    <a:pt x="1085342" y="0"/>
                  </a:cubicBezTo>
                  <a:lnTo>
                    <a:pt x="7504811" y="0"/>
                  </a:lnTo>
                  <a:cubicBezTo>
                    <a:pt x="8091424" y="0"/>
                    <a:pt x="8566912" y="475488"/>
                    <a:pt x="8566912" y="1062101"/>
                  </a:cubicBezTo>
                  <a:lnTo>
                    <a:pt x="8566912" y="17336515"/>
                  </a:lnTo>
                  <a:cubicBezTo>
                    <a:pt x="8566912" y="17949672"/>
                    <a:pt x="8069707" y="18446877"/>
                    <a:pt x="7456551" y="18446877"/>
                  </a:cubicBezTo>
                  <a:close/>
                </a:path>
              </a:pathLst>
            </a:custGeom>
            <a:blipFill>
              <a:blip r:embed="rId9"/>
              <a:stretch>
                <a:fillRect t="-616" b="-616"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0" y="0"/>
              <a:ext cx="9398000" cy="19050000"/>
            </a:xfrm>
            <a:custGeom>
              <a:avLst/>
              <a:gdLst/>
              <a:ahLst/>
              <a:cxnLst/>
              <a:rect l="l" t="t" r="r" b="b"/>
              <a:pathLst>
                <a:path w="9398000" h="19050000">
                  <a:moveTo>
                    <a:pt x="9398000" y="19050000"/>
                  </a:moveTo>
                  <a:lnTo>
                    <a:pt x="0" y="19050000"/>
                  </a:lnTo>
                  <a:lnTo>
                    <a:pt x="0" y="0"/>
                  </a:lnTo>
                  <a:lnTo>
                    <a:pt x="9398000" y="0"/>
                  </a:lnTo>
                  <a:lnTo>
                    <a:pt x="9398000" y="19050000"/>
                  </a:lnTo>
                  <a:close/>
                </a:path>
              </a:pathLst>
            </a:custGeom>
            <a:blipFill>
              <a:blip r:embed="rId8"/>
              <a:stretch>
                <a:fillRect l="-42" r="-42"/>
              </a:stretch>
            </a:blipFill>
          </p:spPr>
        </p:sp>
      </p:grp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3758669" y="3577438"/>
            <a:ext cx="3206570" cy="6499805"/>
            <a:chOff x="0" y="0"/>
            <a:chExt cx="9398000" cy="19050000"/>
          </a:xfrm>
        </p:grpSpPr>
        <p:sp>
          <p:nvSpPr>
            <p:cNvPr id="12" name="Freeform 12"/>
            <p:cNvSpPr/>
            <p:nvPr/>
          </p:nvSpPr>
          <p:spPr>
            <a:xfrm>
              <a:off x="401955" y="301498"/>
              <a:ext cx="8566912" cy="18446877"/>
            </a:xfrm>
            <a:custGeom>
              <a:avLst/>
              <a:gdLst/>
              <a:ahLst/>
              <a:cxnLst/>
              <a:rect l="l" t="t" r="r" b="b"/>
              <a:pathLst>
                <a:path w="8566912" h="18446877">
                  <a:moveTo>
                    <a:pt x="7456551" y="18446877"/>
                  </a:moveTo>
                  <a:lnTo>
                    <a:pt x="1125220" y="18446877"/>
                  </a:lnTo>
                  <a:cubicBezTo>
                    <a:pt x="503809" y="18446877"/>
                    <a:pt x="0" y="17943067"/>
                    <a:pt x="0" y="17321657"/>
                  </a:cubicBezTo>
                  <a:lnTo>
                    <a:pt x="0" y="1085342"/>
                  </a:lnTo>
                  <a:cubicBezTo>
                    <a:pt x="0" y="485902"/>
                    <a:pt x="485902" y="0"/>
                    <a:pt x="1085342" y="0"/>
                  </a:cubicBezTo>
                  <a:lnTo>
                    <a:pt x="7504811" y="0"/>
                  </a:lnTo>
                  <a:cubicBezTo>
                    <a:pt x="8091424" y="0"/>
                    <a:pt x="8566912" y="475488"/>
                    <a:pt x="8566912" y="1062101"/>
                  </a:cubicBezTo>
                  <a:lnTo>
                    <a:pt x="8566912" y="17336515"/>
                  </a:lnTo>
                  <a:cubicBezTo>
                    <a:pt x="8566912" y="17949672"/>
                    <a:pt x="8069707" y="18446877"/>
                    <a:pt x="7456551" y="18446877"/>
                  </a:cubicBezTo>
                  <a:close/>
                </a:path>
              </a:pathLst>
            </a:custGeom>
            <a:blipFill>
              <a:blip r:embed="rId10"/>
              <a:stretch>
                <a:fillRect t="-616" b="-616"/>
              </a:stretch>
            </a:blipFill>
          </p:spPr>
        </p:sp>
        <p:sp>
          <p:nvSpPr>
            <p:cNvPr id="13" name="Freeform 13"/>
            <p:cNvSpPr/>
            <p:nvPr/>
          </p:nvSpPr>
          <p:spPr>
            <a:xfrm>
              <a:off x="0" y="0"/>
              <a:ext cx="9398000" cy="19050000"/>
            </a:xfrm>
            <a:custGeom>
              <a:avLst/>
              <a:gdLst/>
              <a:ahLst/>
              <a:cxnLst/>
              <a:rect l="l" t="t" r="r" b="b"/>
              <a:pathLst>
                <a:path w="9398000" h="19050000">
                  <a:moveTo>
                    <a:pt x="9398000" y="19050000"/>
                  </a:moveTo>
                  <a:lnTo>
                    <a:pt x="0" y="19050000"/>
                  </a:lnTo>
                  <a:lnTo>
                    <a:pt x="0" y="0"/>
                  </a:lnTo>
                  <a:lnTo>
                    <a:pt x="9398000" y="0"/>
                  </a:lnTo>
                  <a:lnTo>
                    <a:pt x="9398000" y="19050000"/>
                  </a:lnTo>
                  <a:close/>
                </a:path>
              </a:pathLst>
            </a:custGeom>
            <a:blipFill>
              <a:blip r:embed="rId8"/>
              <a:stretch>
                <a:fillRect l="-42" r="-42"/>
              </a:stretch>
            </a:blipFill>
          </p:spPr>
        </p:sp>
      </p:grpSp>
      <p:grpSp>
        <p:nvGrpSpPr>
          <p:cNvPr id="14" name="Group 14"/>
          <p:cNvGrpSpPr>
            <a:grpSpLocks noChangeAspect="1"/>
          </p:cNvGrpSpPr>
          <p:nvPr/>
        </p:nvGrpSpPr>
        <p:grpSpPr>
          <a:xfrm>
            <a:off x="7910364" y="120041"/>
            <a:ext cx="3206570" cy="6499805"/>
            <a:chOff x="0" y="0"/>
            <a:chExt cx="9398000" cy="19050000"/>
          </a:xfrm>
        </p:grpSpPr>
        <p:sp>
          <p:nvSpPr>
            <p:cNvPr id="15" name="Freeform 15"/>
            <p:cNvSpPr/>
            <p:nvPr/>
          </p:nvSpPr>
          <p:spPr>
            <a:xfrm>
              <a:off x="401955" y="301498"/>
              <a:ext cx="8566912" cy="18446877"/>
            </a:xfrm>
            <a:custGeom>
              <a:avLst/>
              <a:gdLst/>
              <a:ahLst/>
              <a:cxnLst/>
              <a:rect l="l" t="t" r="r" b="b"/>
              <a:pathLst>
                <a:path w="8566912" h="18446877">
                  <a:moveTo>
                    <a:pt x="7456551" y="18446877"/>
                  </a:moveTo>
                  <a:lnTo>
                    <a:pt x="1125220" y="18446877"/>
                  </a:lnTo>
                  <a:cubicBezTo>
                    <a:pt x="503809" y="18446877"/>
                    <a:pt x="0" y="17943067"/>
                    <a:pt x="0" y="17321657"/>
                  </a:cubicBezTo>
                  <a:lnTo>
                    <a:pt x="0" y="1085342"/>
                  </a:lnTo>
                  <a:cubicBezTo>
                    <a:pt x="0" y="485902"/>
                    <a:pt x="485902" y="0"/>
                    <a:pt x="1085342" y="0"/>
                  </a:cubicBezTo>
                  <a:lnTo>
                    <a:pt x="7504811" y="0"/>
                  </a:lnTo>
                  <a:cubicBezTo>
                    <a:pt x="8091424" y="0"/>
                    <a:pt x="8566912" y="475488"/>
                    <a:pt x="8566912" y="1062101"/>
                  </a:cubicBezTo>
                  <a:lnTo>
                    <a:pt x="8566912" y="17336515"/>
                  </a:lnTo>
                  <a:cubicBezTo>
                    <a:pt x="8566912" y="17949672"/>
                    <a:pt x="8069707" y="18446877"/>
                    <a:pt x="7456551" y="18446877"/>
                  </a:cubicBezTo>
                  <a:close/>
                </a:path>
              </a:pathLst>
            </a:custGeom>
            <a:blipFill>
              <a:blip r:embed="rId11"/>
              <a:stretch>
                <a:fillRect t="-616" b="-616"/>
              </a:stretch>
            </a:blipFill>
          </p:spPr>
        </p:sp>
        <p:sp>
          <p:nvSpPr>
            <p:cNvPr id="16" name="Freeform 16"/>
            <p:cNvSpPr/>
            <p:nvPr/>
          </p:nvSpPr>
          <p:spPr>
            <a:xfrm>
              <a:off x="0" y="0"/>
              <a:ext cx="9398000" cy="19050000"/>
            </a:xfrm>
            <a:custGeom>
              <a:avLst/>
              <a:gdLst/>
              <a:ahLst/>
              <a:cxnLst/>
              <a:rect l="l" t="t" r="r" b="b"/>
              <a:pathLst>
                <a:path w="9398000" h="19050000">
                  <a:moveTo>
                    <a:pt x="9398000" y="19050000"/>
                  </a:moveTo>
                  <a:lnTo>
                    <a:pt x="0" y="19050000"/>
                  </a:lnTo>
                  <a:lnTo>
                    <a:pt x="0" y="0"/>
                  </a:lnTo>
                  <a:lnTo>
                    <a:pt x="9398000" y="0"/>
                  </a:lnTo>
                  <a:lnTo>
                    <a:pt x="9398000" y="19050000"/>
                  </a:lnTo>
                  <a:close/>
                </a:path>
              </a:pathLst>
            </a:custGeom>
            <a:blipFill>
              <a:blip r:embed="rId8"/>
              <a:stretch>
                <a:fillRect l="-42" r="-42"/>
              </a:stretch>
            </a:blipFill>
          </p:spPr>
        </p:sp>
      </p:grpSp>
      <p:grpSp>
        <p:nvGrpSpPr>
          <p:cNvPr id="17" name="Group 17"/>
          <p:cNvGrpSpPr>
            <a:grpSpLocks noChangeAspect="1"/>
          </p:cNvGrpSpPr>
          <p:nvPr/>
        </p:nvGrpSpPr>
        <p:grpSpPr>
          <a:xfrm>
            <a:off x="14984628" y="120041"/>
            <a:ext cx="3164665" cy="6414861"/>
            <a:chOff x="0" y="0"/>
            <a:chExt cx="9398000" cy="19050000"/>
          </a:xfrm>
        </p:grpSpPr>
        <p:sp>
          <p:nvSpPr>
            <p:cNvPr id="18" name="Freeform 18"/>
            <p:cNvSpPr/>
            <p:nvPr/>
          </p:nvSpPr>
          <p:spPr>
            <a:xfrm>
              <a:off x="401955" y="301498"/>
              <a:ext cx="8566912" cy="18446877"/>
            </a:xfrm>
            <a:custGeom>
              <a:avLst/>
              <a:gdLst/>
              <a:ahLst/>
              <a:cxnLst/>
              <a:rect l="l" t="t" r="r" b="b"/>
              <a:pathLst>
                <a:path w="8566912" h="18446877">
                  <a:moveTo>
                    <a:pt x="7456551" y="18446877"/>
                  </a:moveTo>
                  <a:lnTo>
                    <a:pt x="1125220" y="18446877"/>
                  </a:lnTo>
                  <a:cubicBezTo>
                    <a:pt x="503809" y="18446877"/>
                    <a:pt x="0" y="17943067"/>
                    <a:pt x="0" y="17321657"/>
                  </a:cubicBezTo>
                  <a:lnTo>
                    <a:pt x="0" y="1085342"/>
                  </a:lnTo>
                  <a:cubicBezTo>
                    <a:pt x="0" y="485902"/>
                    <a:pt x="485902" y="0"/>
                    <a:pt x="1085342" y="0"/>
                  </a:cubicBezTo>
                  <a:lnTo>
                    <a:pt x="7504811" y="0"/>
                  </a:lnTo>
                  <a:cubicBezTo>
                    <a:pt x="8091424" y="0"/>
                    <a:pt x="8566912" y="475488"/>
                    <a:pt x="8566912" y="1062101"/>
                  </a:cubicBezTo>
                  <a:lnTo>
                    <a:pt x="8566912" y="17336515"/>
                  </a:lnTo>
                  <a:cubicBezTo>
                    <a:pt x="8566912" y="17949672"/>
                    <a:pt x="8069707" y="18446877"/>
                    <a:pt x="7456551" y="18446877"/>
                  </a:cubicBezTo>
                  <a:close/>
                </a:path>
              </a:pathLst>
            </a:custGeom>
            <a:blipFill>
              <a:blip r:embed="rId12"/>
              <a:stretch>
                <a:fillRect t="-616" b="-616"/>
              </a:stretch>
            </a:blipFill>
          </p:spPr>
        </p:sp>
        <p:sp>
          <p:nvSpPr>
            <p:cNvPr id="19" name="Freeform 19"/>
            <p:cNvSpPr/>
            <p:nvPr/>
          </p:nvSpPr>
          <p:spPr>
            <a:xfrm>
              <a:off x="0" y="0"/>
              <a:ext cx="9398000" cy="19050000"/>
            </a:xfrm>
            <a:custGeom>
              <a:avLst/>
              <a:gdLst/>
              <a:ahLst/>
              <a:cxnLst/>
              <a:rect l="l" t="t" r="r" b="b"/>
              <a:pathLst>
                <a:path w="9398000" h="19050000">
                  <a:moveTo>
                    <a:pt x="9398000" y="19050000"/>
                  </a:moveTo>
                  <a:lnTo>
                    <a:pt x="0" y="19050000"/>
                  </a:lnTo>
                  <a:lnTo>
                    <a:pt x="0" y="0"/>
                  </a:lnTo>
                  <a:lnTo>
                    <a:pt x="9398000" y="0"/>
                  </a:lnTo>
                  <a:lnTo>
                    <a:pt x="9398000" y="19050000"/>
                  </a:lnTo>
                  <a:close/>
                </a:path>
              </a:pathLst>
            </a:custGeom>
            <a:blipFill>
              <a:blip r:embed="rId8"/>
              <a:stretch>
                <a:fillRect l="-42" r="-42"/>
              </a:stretch>
            </a:blipFill>
          </p:spPr>
        </p:sp>
      </p:grpSp>
      <p:sp>
        <p:nvSpPr>
          <p:cNvPr id="20" name="Freeform 20"/>
          <p:cNvSpPr/>
          <p:nvPr/>
        </p:nvSpPr>
        <p:spPr>
          <a:xfrm>
            <a:off x="218723" y="2431129"/>
            <a:ext cx="1111152" cy="277788"/>
          </a:xfrm>
          <a:custGeom>
            <a:avLst/>
            <a:gdLst/>
            <a:ahLst/>
            <a:cxnLst/>
            <a:rect l="l" t="t" r="r" b="b"/>
            <a:pathLst>
              <a:path w="1111152" h="277788">
                <a:moveTo>
                  <a:pt x="0" y="0"/>
                </a:moveTo>
                <a:lnTo>
                  <a:pt x="1111152" y="0"/>
                </a:lnTo>
                <a:lnTo>
                  <a:pt x="1111152" y="277788"/>
                </a:lnTo>
                <a:lnTo>
                  <a:pt x="0" y="27778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21" name="TextBox 21"/>
          <p:cNvSpPr txBox="1"/>
          <p:nvPr/>
        </p:nvSpPr>
        <p:spPr>
          <a:xfrm>
            <a:off x="3002617" y="2836544"/>
            <a:ext cx="1152585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99"/>
              </a:lnSpc>
            </a:pPr>
            <a:r>
              <a:rPr lang="en-US" sz="2999">
                <a:solidFill>
                  <a:srgbClr val="FFFFFF"/>
                </a:solidFill>
                <a:latin typeface="Blogger Bold"/>
              </a:rPr>
              <a:t>CZATY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18723" y="647700"/>
            <a:ext cx="7546196" cy="15901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156"/>
              </a:lnSpc>
            </a:pPr>
            <a:r>
              <a:rPr lang="en-US" sz="6000" dirty="0">
                <a:solidFill>
                  <a:srgbClr val="FFFFFF"/>
                </a:solidFill>
                <a:latin typeface="Blogger Bold"/>
              </a:rPr>
              <a:t>R</a:t>
            </a:r>
            <a:r>
              <a:rPr lang="pl-PL" sz="6000" dirty="0">
                <a:solidFill>
                  <a:srgbClr val="FFFFFF"/>
                </a:solidFill>
                <a:latin typeface="Blogger Bold"/>
              </a:rPr>
              <a:t>EALIZACJA APLIKACJI</a:t>
            </a:r>
            <a:endParaRPr lang="en-US" sz="6000" dirty="0">
              <a:solidFill>
                <a:srgbClr val="FFFFFF"/>
              </a:solidFill>
              <a:latin typeface="Blogger Bold"/>
            </a:endParaRPr>
          </a:p>
          <a:p>
            <a:pPr>
              <a:lnSpc>
                <a:spcPts val="6156"/>
              </a:lnSpc>
            </a:pPr>
            <a:r>
              <a:rPr lang="en-US" sz="5700" dirty="0">
                <a:solidFill>
                  <a:srgbClr val="FFFFFF"/>
                </a:solidFill>
                <a:latin typeface="Blogger Bold"/>
              </a:rPr>
              <a:t>11/15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2213197" y="6741616"/>
            <a:ext cx="1504549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99"/>
              </a:lnSpc>
            </a:pPr>
            <a:r>
              <a:rPr lang="en-US" sz="2999">
                <a:solidFill>
                  <a:srgbClr val="FFFFFF"/>
                </a:solidFill>
                <a:latin typeface="Blogger Bold"/>
              </a:rPr>
              <a:t>SHORTS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781886" y="7396794"/>
            <a:ext cx="2761650" cy="3211220"/>
          </a:xfrm>
          <a:custGeom>
            <a:avLst/>
            <a:gdLst/>
            <a:ahLst/>
            <a:cxnLst/>
            <a:rect l="l" t="t" r="r" b="b"/>
            <a:pathLst>
              <a:path w="2761650" h="3211220">
                <a:moveTo>
                  <a:pt x="0" y="0"/>
                </a:moveTo>
                <a:lnTo>
                  <a:pt x="2761649" y="0"/>
                </a:lnTo>
                <a:lnTo>
                  <a:pt x="2761649" y="3211220"/>
                </a:lnTo>
                <a:lnTo>
                  <a:pt x="0" y="321122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5393468" y="7908586"/>
            <a:ext cx="2757636" cy="3211220"/>
          </a:xfrm>
          <a:custGeom>
            <a:avLst/>
            <a:gdLst/>
            <a:ahLst/>
            <a:cxnLst/>
            <a:rect l="l" t="t" r="r" b="b"/>
            <a:pathLst>
              <a:path w="2757636" h="3211220">
                <a:moveTo>
                  <a:pt x="0" y="0"/>
                </a:moveTo>
                <a:lnTo>
                  <a:pt x="2757636" y="0"/>
                </a:lnTo>
                <a:lnTo>
                  <a:pt x="2757636" y="3211220"/>
                </a:lnTo>
                <a:lnTo>
                  <a:pt x="0" y="321122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028700" y="2270187"/>
            <a:ext cx="1111152" cy="277788"/>
          </a:xfrm>
          <a:custGeom>
            <a:avLst/>
            <a:gdLst/>
            <a:ahLst/>
            <a:cxnLst/>
            <a:rect l="l" t="t" r="r" b="b"/>
            <a:pathLst>
              <a:path w="1111152" h="277788">
                <a:moveTo>
                  <a:pt x="0" y="0"/>
                </a:moveTo>
                <a:lnTo>
                  <a:pt x="1111152" y="0"/>
                </a:lnTo>
                <a:lnTo>
                  <a:pt x="1111152" y="277788"/>
                </a:lnTo>
                <a:lnTo>
                  <a:pt x="0" y="27778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293379" y="3808982"/>
            <a:ext cx="845142" cy="1049273"/>
          </a:xfrm>
          <a:custGeom>
            <a:avLst/>
            <a:gdLst/>
            <a:ahLst/>
            <a:cxnLst/>
            <a:rect l="l" t="t" r="r" b="b"/>
            <a:pathLst>
              <a:path w="845142" h="1049273">
                <a:moveTo>
                  <a:pt x="0" y="0"/>
                </a:moveTo>
                <a:lnTo>
                  <a:pt x="845142" y="0"/>
                </a:lnTo>
                <a:lnTo>
                  <a:pt x="845142" y="1049273"/>
                </a:lnTo>
                <a:lnTo>
                  <a:pt x="0" y="104927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14748964" y="222478"/>
            <a:ext cx="3402140" cy="6896229"/>
            <a:chOff x="0" y="0"/>
            <a:chExt cx="9398000" cy="19050000"/>
          </a:xfrm>
        </p:grpSpPr>
        <p:sp>
          <p:nvSpPr>
            <p:cNvPr id="8" name="Freeform 8"/>
            <p:cNvSpPr/>
            <p:nvPr/>
          </p:nvSpPr>
          <p:spPr>
            <a:xfrm>
              <a:off x="401955" y="301498"/>
              <a:ext cx="8566912" cy="18446877"/>
            </a:xfrm>
            <a:custGeom>
              <a:avLst/>
              <a:gdLst/>
              <a:ahLst/>
              <a:cxnLst/>
              <a:rect l="l" t="t" r="r" b="b"/>
              <a:pathLst>
                <a:path w="8566912" h="18446877">
                  <a:moveTo>
                    <a:pt x="7456551" y="18446877"/>
                  </a:moveTo>
                  <a:lnTo>
                    <a:pt x="1125220" y="18446877"/>
                  </a:lnTo>
                  <a:cubicBezTo>
                    <a:pt x="503809" y="18446877"/>
                    <a:pt x="0" y="17943067"/>
                    <a:pt x="0" y="17321657"/>
                  </a:cubicBezTo>
                  <a:lnTo>
                    <a:pt x="0" y="1085342"/>
                  </a:lnTo>
                  <a:cubicBezTo>
                    <a:pt x="0" y="485902"/>
                    <a:pt x="485902" y="0"/>
                    <a:pt x="1085342" y="0"/>
                  </a:cubicBezTo>
                  <a:lnTo>
                    <a:pt x="7504811" y="0"/>
                  </a:lnTo>
                  <a:cubicBezTo>
                    <a:pt x="8091424" y="0"/>
                    <a:pt x="8566912" y="475488"/>
                    <a:pt x="8566912" y="1062101"/>
                  </a:cubicBezTo>
                  <a:lnTo>
                    <a:pt x="8566912" y="17336515"/>
                  </a:lnTo>
                  <a:cubicBezTo>
                    <a:pt x="8566912" y="17949672"/>
                    <a:pt x="8069707" y="18446877"/>
                    <a:pt x="7456551" y="18446877"/>
                  </a:cubicBezTo>
                  <a:close/>
                </a:path>
              </a:pathLst>
            </a:custGeom>
            <a:blipFill>
              <a:blip r:embed="rId11"/>
              <a:stretch>
                <a:fillRect t="-616" b="-616"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0" y="0"/>
              <a:ext cx="9398000" cy="19050000"/>
            </a:xfrm>
            <a:custGeom>
              <a:avLst/>
              <a:gdLst/>
              <a:ahLst/>
              <a:cxnLst/>
              <a:rect l="l" t="t" r="r" b="b"/>
              <a:pathLst>
                <a:path w="9398000" h="19050000">
                  <a:moveTo>
                    <a:pt x="9398000" y="19050000"/>
                  </a:moveTo>
                  <a:lnTo>
                    <a:pt x="0" y="19050000"/>
                  </a:lnTo>
                  <a:lnTo>
                    <a:pt x="0" y="0"/>
                  </a:lnTo>
                  <a:lnTo>
                    <a:pt x="9398000" y="0"/>
                  </a:lnTo>
                  <a:lnTo>
                    <a:pt x="9398000" y="19050000"/>
                  </a:lnTo>
                  <a:close/>
                </a:path>
              </a:pathLst>
            </a:custGeom>
            <a:blipFill>
              <a:blip r:embed="rId12"/>
              <a:stretch>
                <a:fillRect l="-42" r="-42"/>
              </a:stretch>
            </a:blipFill>
          </p:spPr>
        </p:sp>
      </p:grp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11848581" y="1194388"/>
            <a:ext cx="3402140" cy="6896229"/>
            <a:chOff x="0" y="0"/>
            <a:chExt cx="9398000" cy="19050000"/>
          </a:xfrm>
        </p:grpSpPr>
        <p:sp>
          <p:nvSpPr>
            <p:cNvPr id="11" name="Freeform 11"/>
            <p:cNvSpPr/>
            <p:nvPr/>
          </p:nvSpPr>
          <p:spPr>
            <a:xfrm>
              <a:off x="401955" y="301498"/>
              <a:ext cx="8566912" cy="18446877"/>
            </a:xfrm>
            <a:custGeom>
              <a:avLst/>
              <a:gdLst/>
              <a:ahLst/>
              <a:cxnLst/>
              <a:rect l="l" t="t" r="r" b="b"/>
              <a:pathLst>
                <a:path w="8566912" h="18446877">
                  <a:moveTo>
                    <a:pt x="7456551" y="18446877"/>
                  </a:moveTo>
                  <a:lnTo>
                    <a:pt x="1125220" y="18446877"/>
                  </a:lnTo>
                  <a:cubicBezTo>
                    <a:pt x="503809" y="18446877"/>
                    <a:pt x="0" y="17943067"/>
                    <a:pt x="0" y="17321657"/>
                  </a:cubicBezTo>
                  <a:lnTo>
                    <a:pt x="0" y="1085342"/>
                  </a:lnTo>
                  <a:cubicBezTo>
                    <a:pt x="0" y="485902"/>
                    <a:pt x="485902" y="0"/>
                    <a:pt x="1085342" y="0"/>
                  </a:cubicBezTo>
                  <a:lnTo>
                    <a:pt x="7504811" y="0"/>
                  </a:lnTo>
                  <a:cubicBezTo>
                    <a:pt x="8091424" y="0"/>
                    <a:pt x="8566912" y="475488"/>
                    <a:pt x="8566912" y="1062101"/>
                  </a:cubicBezTo>
                  <a:lnTo>
                    <a:pt x="8566912" y="17336515"/>
                  </a:lnTo>
                  <a:cubicBezTo>
                    <a:pt x="8566912" y="17949672"/>
                    <a:pt x="8069707" y="18446877"/>
                    <a:pt x="7456551" y="18446877"/>
                  </a:cubicBezTo>
                  <a:close/>
                </a:path>
              </a:pathLst>
            </a:custGeom>
            <a:blipFill>
              <a:blip r:embed="rId13"/>
              <a:stretch>
                <a:fillRect t="-616" b="-616"/>
              </a:stretch>
            </a:blipFill>
          </p:spPr>
        </p:sp>
        <p:sp>
          <p:nvSpPr>
            <p:cNvPr id="12" name="Freeform 12"/>
            <p:cNvSpPr/>
            <p:nvPr/>
          </p:nvSpPr>
          <p:spPr>
            <a:xfrm>
              <a:off x="0" y="0"/>
              <a:ext cx="9398000" cy="19050000"/>
            </a:xfrm>
            <a:custGeom>
              <a:avLst/>
              <a:gdLst/>
              <a:ahLst/>
              <a:cxnLst/>
              <a:rect l="l" t="t" r="r" b="b"/>
              <a:pathLst>
                <a:path w="9398000" h="19050000">
                  <a:moveTo>
                    <a:pt x="9398000" y="19050000"/>
                  </a:moveTo>
                  <a:lnTo>
                    <a:pt x="0" y="19050000"/>
                  </a:lnTo>
                  <a:lnTo>
                    <a:pt x="0" y="0"/>
                  </a:lnTo>
                  <a:lnTo>
                    <a:pt x="9398000" y="0"/>
                  </a:lnTo>
                  <a:lnTo>
                    <a:pt x="9398000" y="19050000"/>
                  </a:lnTo>
                  <a:close/>
                </a:path>
              </a:pathLst>
            </a:custGeom>
            <a:blipFill>
              <a:blip r:embed="rId12"/>
              <a:stretch>
                <a:fillRect l="-42" r="-42"/>
              </a:stretch>
            </a:blipFill>
          </p:spPr>
        </p:sp>
      </p:grpSp>
      <p:grpSp>
        <p:nvGrpSpPr>
          <p:cNvPr id="13" name="Group 13"/>
          <p:cNvGrpSpPr>
            <a:grpSpLocks noChangeAspect="1"/>
          </p:cNvGrpSpPr>
          <p:nvPr/>
        </p:nvGrpSpPr>
        <p:grpSpPr>
          <a:xfrm>
            <a:off x="9126160" y="2196382"/>
            <a:ext cx="3402140" cy="6896229"/>
            <a:chOff x="0" y="0"/>
            <a:chExt cx="9398000" cy="19050000"/>
          </a:xfrm>
        </p:grpSpPr>
        <p:sp>
          <p:nvSpPr>
            <p:cNvPr id="14" name="Freeform 14"/>
            <p:cNvSpPr/>
            <p:nvPr/>
          </p:nvSpPr>
          <p:spPr>
            <a:xfrm>
              <a:off x="401955" y="301498"/>
              <a:ext cx="8566912" cy="18446877"/>
            </a:xfrm>
            <a:custGeom>
              <a:avLst/>
              <a:gdLst/>
              <a:ahLst/>
              <a:cxnLst/>
              <a:rect l="l" t="t" r="r" b="b"/>
              <a:pathLst>
                <a:path w="8566912" h="18446877">
                  <a:moveTo>
                    <a:pt x="7456551" y="18446877"/>
                  </a:moveTo>
                  <a:lnTo>
                    <a:pt x="1125220" y="18446877"/>
                  </a:lnTo>
                  <a:cubicBezTo>
                    <a:pt x="503809" y="18446877"/>
                    <a:pt x="0" y="17943067"/>
                    <a:pt x="0" y="17321657"/>
                  </a:cubicBezTo>
                  <a:lnTo>
                    <a:pt x="0" y="1085342"/>
                  </a:lnTo>
                  <a:cubicBezTo>
                    <a:pt x="0" y="485902"/>
                    <a:pt x="485902" y="0"/>
                    <a:pt x="1085342" y="0"/>
                  </a:cubicBezTo>
                  <a:lnTo>
                    <a:pt x="7504811" y="0"/>
                  </a:lnTo>
                  <a:cubicBezTo>
                    <a:pt x="8091424" y="0"/>
                    <a:pt x="8566912" y="475488"/>
                    <a:pt x="8566912" y="1062101"/>
                  </a:cubicBezTo>
                  <a:lnTo>
                    <a:pt x="8566912" y="17336515"/>
                  </a:lnTo>
                  <a:cubicBezTo>
                    <a:pt x="8566912" y="17949672"/>
                    <a:pt x="8069707" y="18446877"/>
                    <a:pt x="7456551" y="18446877"/>
                  </a:cubicBezTo>
                  <a:close/>
                </a:path>
              </a:pathLst>
            </a:custGeom>
            <a:blipFill>
              <a:blip r:embed="rId14"/>
              <a:stretch>
                <a:fillRect t="-616" b="-616"/>
              </a:stretch>
            </a:blipFill>
          </p:spPr>
        </p:sp>
        <p:sp>
          <p:nvSpPr>
            <p:cNvPr id="15" name="Freeform 15"/>
            <p:cNvSpPr/>
            <p:nvPr/>
          </p:nvSpPr>
          <p:spPr>
            <a:xfrm>
              <a:off x="0" y="0"/>
              <a:ext cx="9398000" cy="19050000"/>
            </a:xfrm>
            <a:custGeom>
              <a:avLst/>
              <a:gdLst/>
              <a:ahLst/>
              <a:cxnLst/>
              <a:rect l="l" t="t" r="r" b="b"/>
              <a:pathLst>
                <a:path w="9398000" h="19050000">
                  <a:moveTo>
                    <a:pt x="9398000" y="19050000"/>
                  </a:moveTo>
                  <a:lnTo>
                    <a:pt x="0" y="19050000"/>
                  </a:lnTo>
                  <a:lnTo>
                    <a:pt x="0" y="0"/>
                  </a:lnTo>
                  <a:lnTo>
                    <a:pt x="9398000" y="0"/>
                  </a:lnTo>
                  <a:lnTo>
                    <a:pt x="9398000" y="19050000"/>
                  </a:lnTo>
                  <a:close/>
                </a:path>
              </a:pathLst>
            </a:custGeom>
            <a:blipFill>
              <a:blip r:embed="rId12"/>
              <a:stretch>
                <a:fillRect l="-42" r="-42"/>
              </a:stretch>
            </a:blipFill>
          </p:spPr>
        </p:sp>
      </p:grp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6225777" y="3168292"/>
            <a:ext cx="3402140" cy="6896229"/>
            <a:chOff x="0" y="0"/>
            <a:chExt cx="9398000" cy="19050000"/>
          </a:xfrm>
        </p:grpSpPr>
        <p:sp>
          <p:nvSpPr>
            <p:cNvPr id="17" name="Freeform 17"/>
            <p:cNvSpPr/>
            <p:nvPr/>
          </p:nvSpPr>
          <p:spPr>
            <a:xfrm>
              <a:off x="401955" y="301498"/>
              <a:ext cx="8566912" cy="18446877"/>
            </a:xfrm>
            <a:custGeom>
              <a:avLst/>
              <a:gdLst/>
              <a:ahLst/>
              <a:cxnLst/>
              <a:rect l="l" t="t" r="r" b="b"/>
              <a:pathLst>
                <a:path w="8566912" h="18446877">
                  <a:moveTo>
                    <a:pt x="7456551" y="18446877"/>
                  </a:moveTo>
                  <a:lnTo>
                    <a:pt x="1125220" y="18446877"/>
                  </a:lnTo>
                  <a:cubicBezTo>
                    <a:pt x="503809" y="18446877"/>
                    <a:pt x="0" y="17943067"/>
                    <a:pt x="0" y="17321657"/>
                  </a:cubicBezTo>
                  <a:lnTo>
                    <a:pt x="0" y="1085342"/>
                  </a:lnTo>
                  <a:cubicBezTo>
                    <a:pt x="0" y="485902"/>
                    <a:pt x="485902" y="0"/>
                    <a:pt x="1085342" y="0"/>
                  </a:cubicBezTo>
                  <a:lnTo>
                    <a:pt x="7504811" y="0"/>
                  </a:lnTo>
                  <a:cubicBezTo>
                    <a:pt x="8091424" y="0"/>
                    <a:pt x="8566912" y="475488"/>
                    <a:pt x="8566912" y="1062101"/>
                  </a:cubicBezTo>
                  <a:lnTo>
                    <a:pt x="8566912" y="17336515"/>
                  </a:lnTo>
                  <a:cubicBezTo>
                    <a:pt x="8566912" y="17949672"/>
                    <a:pt x="8069707" y="18446877"/>
                    <a:pt x="7456551" y="18446877"/>
                  </a:cubicBezTo>
                  <a:close/>
                </a:path>
              </a:pathLst>
            </a:custGeom>
            <a:blipFill>
              <a:blip r:embed="rId15"/>
              <a:stretch>
                <a:fillRect t="-616" b="-616"/>
              </a:stretch>
            </a:blipFill>
          </p:spPr>
        </p:sp>
        <p:sp>
          <p:nvSpPr>
            <p:cNvPr id="18" name="Freeform 18"/>
            <p:cNvSpPr/>
            <p:nvPr/>
          </p:nvSpPr>
          <p:spPr>
            <a:xfrm>
              <a:off x="0" y="0"/>
              <a:ext cx="9398000" cy="19050000"/>
            </a:xfrm>
            <a:custGeom>
              <a:avLst/>
              <a:gdLst/>
              <a:ahLst/>
              <a:cxnLst/>
              <a:rect l="l" t="t" r="r" b="b"/>
              <a:pathLst>
                <a:path w="9398000" h="19050000">
                  <a:moveTo>
                    <a:pt x="9398000" y="19050000"/>
                  </a:moveTo>
                  <a:lnTo>
                    <a:pt x="0" y="19050000"/>
                  </a:lnTo>
                  <a:lnTo>
                    <a:pt x="0" y="0"/>
                  </a:lnTo>
                  <a:lnTo>
                    <a:pt x="9398000" y="0"/>
                  </a:lnTo>
                  <a:lnTo>
                    <a:pt x="9398000" y="19050000"/>
                  </a:lnTo>
                  <a:close/>
                </a:path>
              </a:pathLst>
            </a:custGeom>
            <a:blipFill>
              <a:blip r:embed="rId12"/>
              <a:stretch>
                <a:fillRect l="-42" r="-42"/>
              </a:stretch>
            </a:blipFill>
          </p:spPr>
        </p:sp>
      </p:grpSp>
      <p:sp>
        <p:nvSpPr>
          <p:cNvPr id="19" name="TextBox 19"/>
          <p:cNvSpPr txBox="1"/>
          <p:nvPr/>
        </p:nvSpPr>
        <p:spPr>
          <a:xfrm>
            <a:off x="1028700" y="1240277"/>
            <a:ext cx="8226173" cy="8583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156"/>
              </a:lnSpc>
            </a:pPr>
            <a:r>
              <a:rPr lang="en-US" sz="5700">
                <a:solidFill>
                  <a:srgbClr val="FFFFFF"/>
                </a:solidFill>
                <a:latin typeface="Blogger Bold"/>
              </a:rPr>
              <a:t>TESTY APLIKACJI 12/15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404531" y="3751832"/>
            <a:ext cx="4462441" cy="4375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500"/>
              </a:lnSpc>
            </a:pPr>
            <a:r>
              <a:rPr lang="en-US" sz="2500">
                <a:solidFill>
                  <a:srgbClr val="FFFFFF"/>
                </a:solidFill>
                <a:latin typeface="Source Sans Pro"/>
              </a:rPr>
              <a:t>Czarna skrzynka to technika testowania, gdzie funkcje systemu są oceniane bez analizy kodu. Tester dostarcza dane wejściowe, obserwuje reakcję systemu i ocenia wyniki, identyfikując błędy i sprawdzając zgodność z oczekiwaniami użytkownika.</a:t>
            </a:r>
          </a:p>
          <a:p>
            <a:pPr algn="just">
              <a:lnSpc>
                <a:spcPts val="3500"/>
              </a:lnSpc>
            </a:pPr>
            <a:endParaRPr lang="en-US" sz="2500">
              <a:solidFill>
                <a:srgbClr val="FFFFFF"/>
              </a:solidFill>
              <a:latin typeface="Source Sans Pro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2389255" y="2125235"/>
            <a:ext cx="5936097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99"/>
              </a:lnSpc>
            </a:pPr>
            <a:r>
              <a:rPr lang="en-US" sz="2999">
                <a:solidFill>
                  <a:srgbClr val="FFFFFF"/>
                </a:solidFill>
                <a:latin typeface="Blogger Bold"/>
              </a:rPr>
              <a:t>TECHNIKA CZARNEJ SKRZYNKI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7820696" y="8837495"/>
            <a:ext cx="2761650" cy="3211220"/>
          </a:xfrm>
          <a:custGeom>
            <a:avLst/>
            <a:gdLst/>
            <a:ahLst/>
            <a:cxnLst/>
            <a:rect l="l" t="t" r="r" b="b"/>
            <a:pathLst>
              <a:path w="2761650" h="3211220">
                <a:moveTo>
                  <a:pt x="0" y="0"/>
                </a:moveTo>
                <a:lnTo>
                  <a:pt x="2761650" y="0"/>
                </a:lnTo>
                <a:lnTo>
                  <a:pt x="2761650" y="3211220"/>
                </a:lnTo>
                <a:lnTo>
                  <a:pt x="0" y="321122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7432278" y="9349286"/>
            <a:ext cx="2757636" cy="3211220"/>
          </a:xfrm>
          <a:custGeom>
            <a:avLst/>
            <a:gdLst/>
            <a:ahLst/>
            <a:cxnLst/>
            <a:rect l="l" t="t" r="r" b="b"/>
            <a:pathLst>
              <a:path w="2757636" h="3211220">
                <a:moveTo>
                  <a:pt x="0" y="0"/>
                </a:moveTo>
                <a:lnTo>
                  <a:pt x="2757636" y="0"/>
                </a:lnTo>
                <a:lnTo>
                  <a:pt x="2757636" y="3211221"/>
                </a:lnTo>
                <a:lnTo>
                  <a:pt x="0" y="321122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1701234" y="2557944"/>
            <a:ext cx="1111152" cy="277788"/>
          </a:xfrm>
          <a:custGeom>
            <a:avLst/>
            <a:gdLst/>
            <a:ahLst/>
            <a:cxnLst/>
            <a:rect l="l" t="t" r="r" b="b"/>
            <a:pathLst>
              <a:path w="1111152" h="277788">
                <a:moveTo>
                  <a:pt x="0" y="0"/>
                </a:moveTo>
                <a:lnTo>
                  <a:pt x="1111153" y="0"/>
                </a:lnTo>
                <a:lnTo>
                  <a:pt x="1111153" y="277788"/>
                </a:lnTo>
                <a:lnTo>
                  <a:pt x="0" y="27778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1221750" y="3535994"/>
            <a:ext cx="707486" cy="928681"/>
          </a:xfrm>
          <a:custGeom>
            <a:avLst/>
            <a:gdLst/>
            <a:ahLst/>
            <a:cxnLst/>
            <a:rect l="l" t="t" r="r" b="b"/>
            <a:pathLst>
              <a:path w="707486" h="928681">
                <a:moveTo>
                  <a:pt x="0" y="0"/>
                </a:moveTo>
                <a:lnTo>
                  <a:pt x="707486" y="0"/>
                </a:lnTo>
                <a:lnTo>
                  <a:pt x="707486" y="928681"/>
                </a:lnTo>
                <a:lnTo>
                  <a:pt x="0" y="92868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1701234" y="647700"/>
            <a:ext cx="5746426" cy="16394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156"/>
              </a:lnSpc>
            </a:pPr>
            <a:r>
              <a:rPr lang="en-US" sz="5700">
                <a:solidFill>
                  <a:srgbClr val="FFFFFF"/>
                </a:solidFill>
                <a:latin typeface="Blogger Bold"/>
              </a:rPr>
              <a:t>TESTY APLIKACJI 13/15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136237" y="2387276"/>
            <a:ext cx="5936097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99"/>
              </a:lnSpc>
            </a:pPr>
            <a:r>
              <a:rPr lang="en-US" sz="2999">
                <a:solidFill>
                  <a:srgbClr val="FFFFFF"/>
                </a:solidFill>
                <a:latin typeface="Blogger Bold"/>
              </a:rPr>
              <a:t>KONTROLA JAKOŚCI DANYCH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282111" y="3478844"/>
            <a:ext cx="5407719" cy="3937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500"/>
              </a:lnSpc>
            </a:pPr>
            <a:r>
              <a:rPr lang="en-US" sz="2500">
                <a:solidFill>
                  <a:srgbClr val="FFFFFF"/>
                </a:solidFill>
                <a:latin typeface="Source Sans Pro"/>
              </a:rPr>
              <a:t>Testy jakości danych sprawdzają, czy aplikacja skutecznie waliduje różne rodzaje danych wejściowych, takie jak puste pola formularza, nieprawidłowe dane czy błędy formatu. Celem jest zapewnienie poprawnego zachowania systemu w reakcji na różnorodne scenariusze wprowadzania danych.</a:t>
            </a:r>
          </a:p>
          <a:p>
            <a:pPr algn="just">
              <a:lnSpc>
                <a:spcPts val="3500"/>
              </a:lnSpc>
            </a:pPr>
            <a:endParaRPr lang="en-US" sz="2500">
              <a:solidFill>
                <a:srgbClr val="FFFFFF"/>
              </a:solidFill>
              <a:latin typeface="Source Sans Pro"/>
            </a:endParaRPr>
          </a:p>
        </p:txBody>
      </p:sp>
      <p:grpSp>
        <p:nvGrpSpPr>
          <p:cNvPr id="10" name="Group 10"/>
          <p:cNvGrpSpPr>
            <a:grpSpLocks noChangeAspect="1"/>
          </p:cNvGrpSpPr>
          <p:nvPr/>
        </p:nvGrpSpPr>
        <p:grpSpPr>
          <a:xfrm rot="33504">
            <a:off x="218688" y="286091"/>
            <a:ext cx="3206570" cy="6499805"/>
            <a:chOff x="0" y="0"/>
            <a:chExt cx="9398000" cy="19050000"/>
          </a:xfrm>
        </p:grpSpPr>
        <p:sp>
          <p:nvSpPr>
            <p:cNvPr id="11" name="Freeform 11"/>
            <p:cNvSpPr/>
            <p:nvPr/>
          </p:nvSpPr>
          <p:spPr>
            <a:xfrm>
              <a:off x="401955" y="301498"/>
              <a:ext cx="8566912" cy="18446877"/>
            </a:xfrm>
            <a:custGeom>
              <a:avLst/>
              <a:gdLst/>
              <a:ahLst/>
              <a:cxnLst/>
              <a:rect l="l" t="t" r="r" b="b"/>
              <a:pathLst>
                <a:path w="8566912" h="18446877">
                  <a:moveTo>
                    <a:pt x="7456551" y="18446877"/>
                  </a:moveTo>
                  <a:lnTo>
                    <a:pt x="1125220" y="18446877"/>
                  </a:lnTo>
                  <a:cubicBezTo>
                    <a:pt x="503809" y="18446877"/>
                    <a:pt x="0" y="17943067"/>
                    <a:pt x="0" y="17321657"/>
                  </a:cubicBezTo>
                  <a:lnTo>
                    <a:pt x="0" y="1085342"/>
                  </a:lnTo>
                  <a:cubicBezTo>
                    <a:pt x="0" y="485902"/>
                    <a:pt x="485902" y="0"/>
                    <a:pt x="1085342" y="0"/>
                  </a:cubicBezTo>
                  <a:lnTo>
                    <a:pt x="7504811" y="0"/>
                  </a:lnTo>
                  <a:cubicBezTo>
                    <a:pt x="8091424" y="0"/>
                    <a:pt x="8566912" y="475488"/>
                    <a:pt x="8566912" y="1062101"/>
                  </a:cubicBezTo>
                  <a:lnTo>
                    <a:pt x="8566912" y="17336515"/>
                  </a:lnTo>
                  <a:cubicBezTo>
                    <a:pt x="8566912" y="17949672"/>
                    <a:pt x="8069707" y="18446877"/>
                    <a:pt x="7456551" y="18446877"/>
                  </a:cubicBezTo>
                  <a:close/>
                </a:path>
              </a:pathLst>
            </a:custGeom>
            <a:blipFill>
              <a:blip r:embed="rId11"/>
              <a:stretch>
                <a:fillRect t="-71" b="-71"/>
              </a:stretch>
            </a:blipFill>
          </p:spPr>
        </p:sp>
        <p:sp>
          <p:nvSpPr>
            <p:cNvPr id="12" name="Freeform 12"/>
            <p:cNvSpPr/>
            <p:nvPr/>
          </p:nvSpPr>
          <p:spPr>
            <a:xfrm>
              <a:off x="0" y="0"/>
              <a:ext cx="9398000" cy="19050000"/>
            </a:xfrm>
            <a:custGeom>
              <a:avLst/>
              <a:gdLst/>
              <a:ahLst/>
              <a:cxnLst/>
              <a:rect l="l" t="t" r="r" b="b"/>
              <a:pathLst>
                <a:path w="9398000" h="19050000">
                  <a:moveTo>
                    <a:pt x="9398000" y="19050000"/>
                  </a:moveTo>
                  <a:lnTo>
                    <a:pt x="0" y="19050000"/>
                  </a:lnTo>
                  <a:lnTo>
                    <a:pt x="0" y="0"/>
                  </a:lnTo>
                  <a:lnTo>
                    <a:pt x="9398000" y="0"/>
                  </a:lnTo>
                  <a:lnTo>
                    <a:pt x="9398000" y="19050000"/>
                  </a:lnTo>
                  <a:close/>
                </a:path>
              </a:pathLst>
            </a:custGeom>
            <a:blipFill>
              <a:blip r:embed="rId12"/>
              <a:stretch>
                <a:fillRect l="-42" r="-42"/>
              </a:stretch>
            </a:blipFill>
          </p:spPr>
        </p:sp>
      </p:grpSp>
      <p:grpSp>
        <p:nvGrpSpPr>
          <p:cNvPr id="13" name="Group 13"/>
          <p:cNvGrpSpPr>
            <a:grpSpLocks noChangeAspect="1"/>
          </p:cNvGrpSpPr>
          <p:nvPr/>
        </p:nvGrpSpPr>
        <p:grpSpPr>
          <a:xfrm rot="-10026">
            <a:off x="7366303" y="1943254"/>
            <a:ext cx="3206570" cy="6499805"/>
            <a:chOff x="0" y="0"/>
            <a:chExt cx="9398000" cy="19050000"/>
          </a:xfrm>
        </p:grpSpPr>
        <p:sp>
          <p:nvSpPr>
            <p:cNvPr id="14" name="Freeform 14"/>
            <p:cNvSpPr/>
            <p:nvPr/>
          </p:nvSpPr>
          <p:spPr>
            <a:xfrm>
              <a:off x="401955" y="301498"/>
              <a:ext cx="8566912" cy="18446877"/>
            </a:xfrm>
            <a:custGeom>
              <a:avLst/>
              <a:gdLst/>
              <a:ahLst/>
              <a:cxnLst/>
              <a:rect l="l" t="t" r="r" b="b"/>
              <a:pathLst>
                <a:path w="8566912" h="18446877">
                  <a:moveTo>
                    <a:pt x="7456551" y="18446877"/>
                  </a:moveTo>
                  <a:lnTo>
                    <a:pt x="1125220" y="18446877"/>
                  </a:lnTo>
                  <a:cubicBezTo>
                    <a:pt x="503809" y="18446877"/>
                    <a:pt x="0" y="17943067"/>
                    <a:pt x="0" y="17321657"/>
                  </a:cubicBezTo>
                  <a:lnTo>
                    <a:pt x="0" y="1085342"/>
                  </a:lnTo>
                  <a:cubicBezTo>
                    <a:pt x="0" y="485902"/>
                    <a:pt x="485902" y="0"/>
                    <a:pt x="1085342" y="0"/>
                  </a:cubicBezTo>
                  <a:lnTo>
                    <a:pt x="7504811" y="0"/>
                  </a:lnTo>
                  <a:cubicBezTo>
                    <a:pt x="8091424" y="0"/>
                    <a:pt x="8566912" y="475488"/>
                    <a:pt x="8566912" y="1062101"/>
                  </a:cubicBezTo>
                  <a:lnTo>
                    <a:pt x="8566912" y="17336515"/>
                  </a:lnTo>
                  <a:cubicBezTo>
                    <a:pt x="8566912" y="17949672"/>
                    <a:pt x="8069707" y="18446877"/>
                    <a:pt x="7456551" y="18446877"/>
                  </a:cubicBezTo>
                  <a:close/>
                </a:path>
              </a:pathLst>
            </a:custGeom>
            <a:blipFill>
              <a:blip r:embed="rId13"/>
              <a:stretch>
                <a:fillRect t="-616" b="-616"/>
              </a:stretch>
            </a:blipFill>
          </p:spPr>
        </p:sp>
        <p:sp>
          <p:nvSpPr>
            <p:cNvPr id="15" name="Freeform 15"/>
            <p:cNvSpPr/>
            <p:nvPr/>
          </p:nvSpPr>
          <p:spPr>
            <a:xfrm>
              <a:off x="0" y="0"/>
              <a:ext cx="9398000" cy="19050000"/>
            </a:xfrm>
            <a:custGeom>
              <a:avLst/>
              <a:gdLst/>
              <a:ahLst/>
              <a:cxnLst/>
              <a:rect l="l" t="t" r="r" b="b"/>
              <a:pathLst>
                <a:path w="9398000" h="19050000">
                  <a:moveTo>
                    <a:pt x="9398000" y="19050000"/>
                  </a:moveTo>
                  <a:lnTo>
                    <a:pt x="0" y="19050000"/>
                  </a:lnTo>
                  <a:lnTo>
                    <a:pt x="0" y="0"/>
                  </a:lnTo>
                  <a:lnTo>
                    <a:pt x="9398000" y="0"/>
                  </a:lnTo>
                  <a:lnTo>
                    <a:pt x="9398000" y="19050000"/>
                  </a:lnTo>
                  <a:close/>
                </a:path>
              </a:pathLst>
            </a:custGeom>
            <a:blipFill>
              <a:blip r:embed="rId12"/>
              <a:stretch>
                <a:fillRect l="-42" r="-42"/>
              </a:stretch>
            </a:blipFill>
          </p:spPr>
        </p:sp>
      </p:grpSp>
      <p:grpSp>
        <p:nvGrpSpPr>
          <p:cNvPr id="16" name="Group 16"/>
          <p:cNvGrpSpPr>
            <a:grpSpLocks noChangeAspect="1"/>
          </p:cNvGrpSpPr>
          <p:nvPr/>
        </p:nvGrpSpPr>
        <p:grpSpPr>
          <a:xfrm rot="5311">
            <a:off x="192111" y="7037097"/>
            <a:ext cx="3206570" cy="6499805"/>
            <a:chOff x="0" y="0"/>
            <a:chExt cx="9398000" cy="19050000"/>
          </a:xfrm>
        </p:grpSpPr>
        <p:sp>
          <p:nvSpPr>
            <p:cNvPr id="17" name="Freeform 17"/>
            <p:cNvSpPr/>
            <p:nvPr/>
          </p:nvSpPr>
          <p:spPr>
            <a:xfrm>
              <a:off x="401955" y="301498"/>
              <a:ext cx="8566912" cy="18446877"/>
            </a:xfrm>
            <a:custGeom>
              <a:avLst/>
              <a:gdLst/>
              <a:ahLst/>
              <a:cxnLst/>
              <a:rect l="l" t="t" r="r" b="b"/>
              <a:pathLst>
                <a:path w="8566912" h="18446877">
                  <a:moveTo>
                    <a:pt x="7456551" y="18446877"/>
                  </a:moveTo>
                  <a:lnTo>
                    <a:pt x="1125220" y="18446877"/>
                  </a:lnTo>
                  <a:cubicBezTo>
                    <a:pt x="503809" y="18446877"/>
                    <a:pt x="0" y="17943067"/>
                    <a:pt x="0" y="17321657"/>
                  </a:cubicBezTo>
                  <a:lnTo>
                    <a:pt x="0" y="1085342"/>
                  </a:lnTo>
                  <a:cubicBezTo>
                    <a:pt x="0" y="485902"/>
                    <a:pt x="485902" y="0"/>
                    <a:pt x="1085342" y="0"/>
                  </a:cubicBezTo>
                  <a:lnTo>
                    <a:pt x="7504811" y="0"/>
                  </a:lnTo>
                  <a:cubicBezTo>
                    <a:pt x="8091424" y="0"/>
                    <a:pt x="8566912" y="475488"/>
                    <a:pt x="8566912" y="1062101"/>
                  </a:cubicBezTo>
                  <a:lnTo>
                    <a:pt x="8566912" y="17336515"/>
                  </a:lnTo>
                  <a:cubicBezTo>
                    <a:pt x="8566912" y="17949672"/>
                    <a:pt x="8069707" y="18446877"/>
                    <a:pt x="7456551" y="18446877"/>
                  </a:cubicBezTo>
                  <a:close/>
                </a:path>
              </a:pathLst>
            </a:custGeom>
            <a:blipFill>
              <a:blip r:embed="rId14"/>
              <a:stretch>
                <a:fillRect t="-616" b="-616"/>
              </a:stretch>
            </a:blipFill>
          </p:spPr>
        </p:sp>
        <p:sp>
          <p:nvSpPr>
            <p:cNvPr id="18" name="Freeform 18"/>
            <p:cNvSpPr/>
            <p:nvPr/>
          </p:nvSpPr>
          <p:spPr>
            <a:xfrm>
              <a:off x="0" y="0"/>
              <a:ext cx="9398000" cy="19050000"/>
            </a:xfrm>
            <a:custGeom>
              <a:avLst/>
              <a:gdLst/>
              <a:ahLst/>
              <a:cxnLst/>
              <a:rect l="l" t="t" r="r" b="b"/>
              <a:pathLst>
                <a:path w="9398000" h="19050000">
                  <a:moveTo>
                    <a:pt x="9398000" y="19050000"/>
                  </a:moveTo>
                  <a:lnTo>
                    <a:pt x="0" y="19050000"/>
                  </a:lnTo>
                  <a:lnTo>
                    <a:pt x="0" y="0"/>
                  </a:lnTo>
                  <a:lnTo>
                    <a:pt x="9398000" y="0"/>
                  </a:lnTo>
                  <a:lnTo>
                    <a:pt x="9398000" y="19050000"/>
                  </a:lnTo>
                  <a:close/>
                </a:path>
              </a:pathLst>
            </a:custGeom>
            <a:blipFill>
              <a:blip r:embed="rId12"/>
              <a:stretch>
                <a:fillRect l="-42" r="-42"/>
              </a:stretch>
            </a:blipFill>
          </p:spPr>
        </p:sp>
      </p:grpSp>
      <p:grpSp>
        <p:nvGrpSpPr>
          <p:cNvPr id="19" name="Group 19"/>
          <p:cNvGrpSpPr>
            <a:grpSpLocks noChangeAspect="1"/>
          </p:cNvGrpSpPr>
          <p:nvPr/>
        </p:nvGrpSpPr>
        <p:grpSpPr>
          <a:xfrm>
            <a:off x="3778786" y="1938592"/>
            <a:ext cx="3206570" cy="6499805"/>
            <a:chOff x="0" y="0"/>
            <a:chExt cx="9398000" cy="19050000"/>
          </a:xfrm>
        </p:grpSpPr>
        <p:sp>
          <p:nvSpPr>
            <p:cNvPr id="20" name="Freeform 20"/>
            <p:cNvSpPr/>
            <p:nvPr/>
          </p:nvSpPr>
          <p:spPr>
            <a:xfrm>
              <a:off x="401955" y="301498"/>
              <a:ext cx="8566912" cy="18446877"/>
            </a:xfrm>
            <a:custGeom>
              <a:avLst/>
              <a:gdLst/>
              <a:ahLst/>
              <a:cxnLst/>
              <a:rect l="l" t="t" r="r" b="b"/>
              <a:pathLst>
                <a:path w="8566912" h="18446877">
                  <a:moveTo>
                    <a:pt x="7456551" y="18446877"/>
                  </a:moveTo>
                  <a:lnTo>
                    <a:pt x="1125220" y="18446877"/>
                  </a:lnTo>
                  <a:cubicBezTo>
                    <a:pt x="503809" y="18446877"/>
                    <a:pt x="0" y="17943067"/>
                    <a:pt x="0" y="17321657"/>
                  </a:cubicBezTo>
                  <a:lnTo>
                    <a:pt x="0" y="1085342"/>
                  </a:lnTo>
                  <a:cubicBezTo>
                    <a:pt x="0" y="485902"/>
                    <a:pt x="485902" y="0"/>
                    <a:pt x="1085342" y="0"/>
                  </a:cubicBezTo>
                  <a:lnTo>
                    <a:pt x="7504811" y="0"/>
                  </a:lnTo>
                  <a:cubicBezTo>
                    <a:pt x="8091424" y="0"/>
                    <a:pt x="8566912" y="475488"/>
                    <a:pt x="8566912" y="1062101"/>
                  </a:cubicBezTo>
                  <a:lnTo>
                    <a:pt x="8566912" y="17336515"/>
                  </a:lnTo>
                  <a:cubicBezTo>
                    <a:pt x="8566912" y="17949672"/>
                    <a:pt x="8069707" y="18446877"/>
                    <a:pt x="7456551" y="18446877"/>
                  </a:cubicBezTo>
                  <a:close/>
                </a:path>
              </a:pathLst>
            </a:custGeom>
            <a:blipFill>
              <a:blip r:embed="rId15"/>
              <a:stretch>
                <a:fillRect t="-616" b="-616"/>
              </a:stretch>
            </a:blipFill>
          </p:spPr>
        </p:sp>
        <p:sp>
          <p:nvSpPr>
            <p:cNvPr id="21" name="Freeform 21"/>
            <p:cNvSpPr/>
            <p:nvPr/>
          </p:nvSpPr>
          <p:spPr>
            <a:xfrm>
              <a:off x="0" y="0"/>
              <a:ext cx="9398000" cy="19050000"/>
            </a:xfrm>
            <a:custGeom>
              <a:avLst/>
              <a:gdLst/>
              <a:ahLst/>
              <a:cxnLst/>
              <a:rect l="l" t="t" r="r" b="b"/>
              <a:pathLst>
                <a:path w="9398000" h="19050000">
                  <a:moveTo>
                    <a:pt x="9398000" y="19050000"/>
                  </a:moveTo>
                  <a:lnTo>
                    <a:pt x="0" y="19050000"/>
                  </a:lnTo>
                  <a:lnTo>
                    <a:pt x="0" y="0"/>
                  </a:lnTo>
                  <a:lnTo>
                    <a:pt x="9398000" y="0"/>
                  </a:lnTo>
                  <a:lnTo>
                    <a:pt x="9398000" y="19050000"/>
                  </a:lnTo>
                  <a:close/>
                </a:path>
              </a:pathLst>
            </a:custGeom>
            <a:blipFill>
              <a:blip r:embed="rId12"/>
              <a:stretch>
                <a:fillRect l="-42" r="-42"/>
              </a:stretch>
            </a:blipFill>
          </p:spPr>
        </p:sp>
      </p:grpSp>
      <p:sp>
        <p:nvSpPr>
          <p:cNvPr id="22" name="Freeform 22"/>
          <p:cNvSpPr/>
          <p:nvPr/>
        </p:nvSpPr>
        <p:spPr>
          <a:xfrm>
            <a:off x="4595182" y="-2260353"/>
            <a:ext cx="2761650" cy="3211220"/>
          </a:xfrm>
          <a:custGeom>
            <a:avLst/>
            <a:gdLst/>
            <a:ahLst/>
            <a:cxnLst/>
            <a:rect l="l" t="t" r="r" b="b"/>
            <a:pathLst>
              <a:path w="2761650" h="3211220">
                <a:moveTo>
                  <a:pt x="0" y="0"/>
                </a:moveTo>
                <a:lnTo>
                  <a:pt x="2761649" y="0"/>
                </a:lnTo>
                <a:lnTo>
                  <a:pt x="2761649" y="3211221"/>
                </a:lnTo>
                <a:lnTo>
                  <a:pt x="0" y="321122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4206764" y="-1748561"/>
            <a:ext cx="2757636" cy="3211220"/>
          </a:xfrm>
          <a:custGeom>
            <a:avLst/>
            <a:gdLst/>
            <a:ahLst/>
            <a:cxnLst/>
            <a:rect l="l" t="t" r="r" b="b"/>
            <a:pathLst>
              <a:path w="2757636" h="3211220">
                <a:moveTo>
                  <a:pt x="0" y="0"/>
                </a:moveTo>
                <a:lnTo>
                  <a:pt x="2757635" y="0"/>
                </a:lnTo>
                <a:lnTo>
                  <a:pt x="2757635" y="3211220"/>
                </a:lnTo>
                <a:lnTo>
                  <a:pt x="0" y="321122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186616" y="229425"/>
            <a:ext cx="2761650" cy="3211220"/>
          </a:xfrm>
          <a:custGeom>
            <a:avLst/>
            <a:gdLst/>
            <a:ahLst/>
            <a:cxnLst/>
            <a:rect l="l" t="t" r="r" b="b"/>
            <a:pathLst>
              <a:path w="2761650" h="3211220">
                <a:moveTo>
                  <a:pt x="0" y="0"/>
                </a:moveTo>
                <a:lnTo>
                  <a:pt x="2761650" y="0"/>
                </a:lnTo>
                <a:lnTo>
                  <a:pt x="2761650" y="3211221"/>
                </a:lnTo>
                <a:lnTo>
                  <a:pt x="0" y="321122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1575034" y="741217"/>
            <a:ext cx="2757636" cy="3211220"/>
          </a:xfrm>
          <a:custGeom>
            <a:avLst/>
            <a:gdLst/>
            <a:ahLst/>
            <a:cxnLst/>
            <a:rect l="l" t="t" r="r" b="b"/>
            <a:pathLst>
              <a:path w="2757636" h="3211220">
                <a:moveTo>
                  <a:pt x="0" y="0"/>
                </a:moveTo>
                <a:lnTo>
                  <a:pt x="2757636" y="0"/>
                </a:lnTo>
                <a:lnTo>
                  <a:pt x="2757636" y="3211220"/>
                </a:lnTo>
                <a:lnTo>
                  <a:pt x="0" y="321122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2575807" y="2050014"/>
            <a:ext cx="1111152" cy="277788"/>
          </a:xfrm>
          <a:custGeom>
            <a:avLst/>
            <a:gdLst/>
            <a:ahLst/>
            <a:cxnLst/>
            <a:rect l="l" t="t" r="r" b="b"/>
            <a:pathLst>
              <a:path w="1111152" h="277788">
                <a:moveTo>
                  <a:pt x="0" y="0"/>
                </a:moveTo>
                <a:lnTo>
                  <a:pt x="1111152" y="0"/>
                </a:lnTo>
                <a:lnTo>
                  <a:pt x="1111152" y="277788"/>
                </a:lnTo>
                <a:lnTo>
                  <a:pt x="0" y="27778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1455067" y="2524031"/>
            <a:ext cx="7141079" cy="7141079"/>
          </a:xfrm>
          <a:custGeom>
            <a:avLst/>
            <a:gdLst/>
            <a:ahLst/>
            <a:cxnLst/>
            <a:rect l="l" t="t" r="r" b="b"/>
            <a:pathLst>
              <a:path w="7141079" h="7141079">
                <a:moveTo>
                  <a:pt x="0" y="0"/>
                </a:moveTo>
                <a:lnTo>
                  <a:pt x="7141079" y="0"/>
                </a:lnTo>
                <a:lnTo>
                  <a:pt x="7141079" y="7141079"/>
                </a:lnTo>
                <a:lnTo>
                  <a:pt x="0" y="714107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6260329" y="-1861506"/>
            <a:ext cx="2761650" cy="3211220"/>
          </a:xfrm>
          <a:custGeom>
            <a:avLst/>
            <a:gdLst/>
            <a:ahLst/>
            <a:cxnLst/>
            <a:rect l="l" t="t" r="r" b="b"/>
            <a:pathLst>
              <a:path w="2761650" h="3211220">
                <a:moveTo>
                  <a:pt x="0" y="0"/>
                </a:moveTo>
                <a:lnTo>
                  <a:pt x="2761650" y="0"/>
                </a:lnTo>
                <a:lnTo>
                  <a:pt x="2761650" y="3211220"/>
                </a:lnTo>
                <a:lnTo>
                  <a:pt x="0" y="321122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5871911" y="-1349714"/>
            <a:ext cx="2757636" cy="3211220"/>
          </a:xfrm>
          <a:custGeom>
            <a:avLst/>
            <a:gdLst/>
            <a:ahLst/>
            <a:cxnLst/>
            <a:rect l="l" t="t" r="r" b="b"/>
            <a:pathLst>
              <a:path w="2757636" h="3211220">
                <a:moveTo>
                  <a:pt x="0" y="0"/>
                </a:moveTo>
                <a:lnTo>
                  <a:pt x="2757636" y="0"/>
                </a:lnTo>
                <a:lnTo>
                  <a:pt x="2757636" y="3211220"/>
                </a:lnTo>
                <a:lnTo>
                  <a:pt x="0" y="321122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2424673" y="3356502"/>
            <a:ext cx="1523691" cy="1064679"/>
          </a:xfrm>
          <a:custGeom>
            <a:avLst/>
            <a:gdLst/>
            <a:ahLst/>
            <a:cxnLst/>
            <a:rect l="l" t="t" r="r" b="b"/>
            <a:pathLst>
              <a:path w="1523691" h="1064679">
                <a:moveTo>
                  <a:pt x="0" y="0"/>
                </a:moveTo>
                <a:lnTo>
                  <a:pt x="1523691" y="0"/>
                </a:lnTo>
                <a:lnTo>
                  <a:pt x="1523691" y="1064679"/>
                </a:lnTo>
                <a:lnTo>
                  <a:pt x="0" y="106467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2575807" y="4984958"/>
            <a:ext cx="1262286" cy="1219684"/>
          </a:xfrm>
          <a:custGeom>
            <a:avLst/>
            <a:gdLst/>
            <a:ahLst/>
            <a:cxnLst/>
            <a:rect l="l" t="t" r="r" b="b"/>
            <a:pathLst>
              <a:path w="1262286" h="1219684">
                <a:moveTo>
                  <a:pt x="0" y="0"/>
                </a:moveTo>
                <a:lnTo>
                  <a:pt x="1262286" y="0"/>
                </a:lnTo>
                <a:lnTo>
                  <a:pt x="1262286" y="1219684"/>
                </a:lnTo>
                <a:lnTo>
                  <a:pt x="0" y="121968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2746501" y="6740296"/>
            <a:ext cx="920898" cy="1247521"/>
          </a:xfrm>
          <a:custGeom>
            <a:avLst/>
            <a:gdLst/>
            <a:ahLst/>
            <a:cxnLst/>
            <a:rect l="l" t="t" r="r" b="b"/>
            <a:pathLst>
              <a:path w="920898" h="1247521">
                <a:moveTo>
                  <a:pt x="0" y="0"/>
                </a:moveTo>
                <a:lnTo>
                  <a:pt x="920898" y="0"/>
                </a:lnTo>
                <a:lnTo>
                  <a:pt x="920898" y="1247521"/>
                </a:lnTo>
                <a:lnTo>
                  <a:pt x="0" y="1247521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2544044" y="8441487"/>
            <a:ext cx="1174678" cy="1223623"/>
          </a:xfrm>
          <a:custGeom>
            <a:avLst/>
            <a:gdLst/>
            <a:ahLst/>
            <a:cxnLst/>
            <a:rect l="l" t="t" r="r" b="b"/>
            <a:pathLst>
              <a:path w="1174678" h="1223623">
                <a:moveTo>
                  <a:pt x="0" y="0"/>
                </a:moveTo>
                <a:lnTo>
                  <a:pt x="1174678" y="0"/>
                </a:lnTo>
                <a:lnTo>
                  <a:pt x="1174678" y="1223623"/>
                </a:lnTo>
                <a:lnTo>
                  <a:pt x="0" y="1223623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2544044" y="1038225"/>
            <a:ext cx="10564647" cy="8583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56"/>
              </a:lnSpc>
            </a:pPr>
            <a:r>
              <a:rPr lang="en-US" sz="5700">
                <a:solidFill>
                  <a:srgbClr val="FFFFFF"/>
                </a:solidFill>
                <a:latin typeface="Blogger Bold"/>
              </a:rPr>
              <a:t>PODSUMOWANIE I WNIOSKI 14/15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70180" y="3677006"/>
            <a:ext cx="6951512" cy="4236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23"/>
              </a:lnSpc>
            </a:pPr>
            <a:r>
              <a:rPr lang="en-US" sz="2799">
                <a:solidFill>
                  <a:srgbClr val="FFFFFF"/>
                </a:solidFill>
                <a:latin typeface="Blogger Bold"/>
              </a:rPr>
              <a:t>WSPÓŁCZESNA ROZRYWKA W ZASIĘGU RĘKI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170180" y="5382964"/>
            <a:ext cx="5616023" cy="4236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23"/>
              </a:lnSpc>
            </a:pPr>
            <a:r>
              <a:rPr lang="en-US" sz="2799">
                <a:solidFill>
                  <a:srgbClr val="FFFFFF"/>
                </a:solidFill>
                <a:latin typeface="Blogger Bold"/>
              </a:rPr>
              <a:t>EFEKTYWNOŚĆ TECHNOLOGICZNA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170180" y="7157785"/>
            <a:ext cx="5616023" cy="4236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23"/>
              </a:lnSpc>
            </a:pPr>
            <a:r>
              <a:rPr lang="en-US" sz="2799">
                <a:solidFill>
                  <a:srgbClr val="FFFFFF"/>
                </a:solidFill>
                <a:latin typeface="Blogger Bold"/>
              </a:rPr>
              <a:t>BEZPIECZEŃSTWO TO PRIORYTET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170180" y="8932605"/>
            <a:ext cx="5616023" cy="4236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23"/>
              </a:lnSpc>
            </a:pPr>
            <a:r>
              <a:rPr lang="en-US" sz="2799">
                <a:solidFill>
                  <a:srgbClr val="FFFFFF"/>
                </a:solidFill>
                <a:latin typeface="Blogger Bold"/>
              </a:rPr>
              <a:t>SKUTECZNE FUNKCJE UŻYTKOWE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16173062" y="917434"/>
            <a:ext cx="2680079" cy="5302997"/>
            <a:chOff x="0" y="0"/>
            <a:chExt cx="2620010" cy="5184140"/>
          </a:xfrm>
        </p:grpSpPr>
        <p:sp>
          <p:nvSpPr>
            <p:cNvPr id="4" name="Freeform 4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3"/>
              <a:stretch>
                <a:fillRect l="-142624" r="-142624"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id="13" name="Group 13"/>
          <p:cNvGrpSpPr>
            <a:grpSpLocks noChangeAspect="1"/>
          </p:cNvGrpSpPr>
          <p:nvPr/>
        </p:nvGrpSpPr>
        <p:grpSpPr>
          <a:xfrm>
            <a:off x="16173062" y="6590742"/>
            <a:ext cx="2680079" cy="5302997"/>
            <a:chOff x="0" y="0"/>
            <a:chExt cx="2620010" cy="5184140"/>
          </a:xfrm>
        </p:grpSpPr>
        <p:sp>
          <p:nvSpPr>
            <p:cNvPr id="14" name="Freeform 14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4"/>
              <a:stretch>
                <a:fillRect l="-112628" r="-112628"/>
              </a:stretch>
            </a:blipFill>
          </p:spPr>
        </p:sp>
        <p:sp>
          <p:nvSpPr>
            <p:cNvPr id="16" name="Freeform 16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17" name="Freeform 17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18" name="Freeform 18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19" name="Freeform 19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20" name="Freeform 20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21" name="Freeform 21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22" name="Freeform 22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id="23" name="Group 23"/>
          <p:cNvGrpSpPr>
            <a:grpSpLocks noChangeAspect="1"/>
          </p:cNvGrpSpPr>
          <p:nvPr/>
        </p:nvGrpSpPr>
        <p:grpSpPr>
          <a:xfrm>
            <a:off x="13033822" y="-1417612"/>
            <a:ext cx="2680079" cy="5302997"/>
            <a:chOff x="0" y="0"/>
            <a:chExt cx="2620010" cy="5184140"/>
          </a:xfrm>
        </p:grpSpPr>
        <p:sp>
          <p:nvSpPr>
            <p:cNvPr id="24" name="Freeform 24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5" name="Freeform 25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5"/>
              <a:stretch>
                <a:fillRect l="-1321" r="-1321"/>
              </a:stretch>
            </a:blipFill>
          </p:spPr>
        </p:sp>
        <p:sp>
          <p:nvSpPr>
            <p:cNvPr id="26" name="Freeform 26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27" name="Freeform 27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28" name="Freeform 28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29" name="Freeform 29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30" name="Freeform 30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31" name="Freeform 31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32" name="Freeform 32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id="33" name="Group 33"/>
          <p:cNvGrpSpPr>
            <a:grpSpLocks noChangeAspect="1"/>
          </p:cNvGrpSpPr>
          <p:nvPr/>
        </p:nvGrpSpPr>
        <p:grpSpPr>
          <a:xfrm>
            <a:off x="13033822" y="4255696"/>
            <a:ext cx="2680079" cy="5302997"/>
            <a:chOff x="0" y="0"/>
            <a:chExt cx="2620010" cy="5184140"/>
          </a:xfrm>
        </p:grpSpPr>
        <p:sp>
          <p:nvSpPr>
            <p:cNvPr id="34" name="Freeform 34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35" name="Freeform 35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6"/>
              <a:stretch>
                <a:fillRect l="-22234" r="-22234"/>
              </a:stretch>
            </a:blipFill>
          </p:spPr>
        </p:sp>
        <p:sp>
          <p:nvSpPr>
            <p:cNvPr id="36" name="Freeform 36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37" name="Freeform 37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38" name="Freeform 38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39" name="Freeform 39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40" name="Freeform 40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41" name="Freeform 41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42" name="Freeform 42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id="43" name="Group 43"/>
          <p:cNvGrpSpPr>
            <a:grpSpLocks noChangeAspect="1"/>
          </p:cNvGrpSpPr>
          <p:nvPr/>
        </p:nvGrpSpPr>
        <p:grpSpPr>
          <a:xfrm>
            <a:off x="9826906" y="964039"/>
            <a:ext cx="2680079" cy="5302997"/>
            <a:chOff x="0" y="0"/>
            <a:chExt cx="2620010" cy="5184140"/>
          </a:xfrm>
        </p:grpSpPr>
        <p:sp>
          <p:nvSpPr>
            <p:cNvPr id="44" name="Freeform 44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45" name="Freeform 45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7"/>
              <a:stretch>
                <a:fillRect l="-2249" r="-2249"/>
              </a:stretch>
            </a:blipFill>
          </p:spPr>
        </p:sp>
        <p:sp>
          <p:nvSpPr>
            <p:cNvPr id="46" name="Freeform 46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47" name="Freeform 47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48" name="Freeform 48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49" name="Freeform 49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50" name="Freeform 50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51" name="Freeform 51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52" name="Freeform 52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id="53" name="Group 53"/>
          <p:cNvGrpSpPr>
            <a:grpSpLocks noChangeAspect="1"/>
          </p:cNvGrpSpPr>
          <p:nvPr/>
        </p:nvGrpSpPr>
        <p:grpSpPr>
          <a:xfrm>
            <a:off x="9826906" y="6637347"/>
            <a:ext cx="2680079" cy="5302997"/>
            <a:chOff x="0" y="0"/>
            <a:chExt cx="2620010" cy="5184140"/>
          </a:xfrm>
        </p:grpSpPr>
        <p:sp>
          <p:nvSpPr>
            <p:cNvPr id="54" name="Freeform 54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55" name="Freeform 55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8"/>
              <a:stretch>
                <a:fillRect l="-4175" r="-4175"/>
              </a:stretch>
            </a:blipFill>
          </p:spPr>
        </p:sp>
        <p:sp>
          <p:nvSpPr>
            <p:cNvPr id="56" name="Freeform 56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57" name="Freeform 57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58" name="Freeform 58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59" name="Freeform 59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60" name="Freeform 60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61" name="Freeform 61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62" name="Freeform 62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sp>
        <p:nvSpPr>
          <p:cNvPr id="63" name="TextBox 63"/>
          <p:cNvSpPr txBox="1"/>
          <p:nvPr/>
        </p:nvSpPr>
        <p:spPr>
          <a:xfrm>
            <a:off x="1839146" y="963301"/>
            <a:ext cx="6869918" cy="80746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00"/>
              </a:lnSpc>
            </a:pPr>
            <a:r>
              <a:rPr lang="en-US" sz="7066" dirty="0">
                <a:solidFill>
                  <a:srgbClr val="FFFFFF"/>
                </a:solidFill>
                <a:latin typeface="Blogger Bold"/>
              </a:rPr>
              <a:t>DZIĘKUJĘ ZA UWAGĘ </a:t>
            </a:r>
          </a:p>
          <a:p>
            <a:pPr algn="ctr">
              <a:lnSpc>
                <a:spcPts val="10600"/>
              </a:lnSpc>
            </a:pPr>
            <a:r>
              <a:rPr lang="en-US" sz="7066" dirty="0">
                <a:solidFill>
                  <a:srgbClr val="FFFFFF"/>
                </a:solidFill>
                <a:latin typeface="Blogger Bold"/>
              </a:rPr>
              <a:t> </a:t>
            </a:r>
          </a:p>
          <a:p>
            <a:pPr algn="ctr">
              <a:lnSpc>
                <a:spcPts val="10600"/>
              </a:lnSpc>
            </a:pPr>
            <a:r>
              <a:rPr lang="en-US" sz="7066" dirty="0">
                <a:solidFill>
                  <a:srgbClr val="FFFFFF"/>
                </a:solidFill>
                <a:latin typeface="Blogger Bold"/>
              </a:rPr>
              <a:t>ZAPRASZAM DO ZADAWANIA PYTAŃ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270882" y="2191471"/>
            <a:ext cx="1111152" cy="277788"/>
          </a:xfrm>
          <a:custGeom>
            <a:avLst/>
            <a:gdLst/>
            <a:ahLst/>
            <a:cxnLst/>
            <a:rect l="l" t="t" r="r" b="b"/>
            <a:pathLst>
              <a:path w="1111152" h="277788">
                <a:moveTo>
                  <a:pt x="0" y="0"/>
                </a:moveTo>
                <a:lnTo>
                  <a:pt x="1111152" y="0"/>
                </a:lnTo>
                <a:lnTo>
                  <a:pt x="1111152" y="277788"/>
                </a:lnTo>
                <a:lnTo>
                  <a:pt x="0" y="27778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6102778" y="-275213"/>
            <a:ext cx="2185222" cy="2540956"/>
          </a:xfrm>
          <a:custGeom>
            <a:avLst/>
            <a:gdLst/>
            <a:ahLst/>
            <a:cxnLst/>
            <a:rect l="l" t="t" r="r" b="b"/>
            <a:pathLst>
              <a:path w="2185222" h="2540956">
                <a:moveTo>
                  <a:pt x="0" y="0"/>
                </a:moveTo>
                <a:lnTo>
                  <a:pt x="2185222" y="0"/>
                </a:lnTo>
                <a:lnTo>
                  <a:pt x="2185222" y="2540955"/>
                </a:lnTo>
                <a:lnTo>
                  <a:pt x="0" y="254095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5795433" y="129754"/>
            <a:ext cx="2182046" cy="2540956"/>
          </a:xfrm>
          <a:custGeom>
            <a:avLst/>
            <a:gdLst/>
            <a:ahLst/>
            <a:cxnLst/>
            <a:rect l="l" t="t" r="r" b="b"/>
            <a:pathLst>
              <a:path w="2182046" h="2540956">
                <a:moveTo>
                  <a:pt x="0" y="0"/>
                </a:moveTo>
                <a:lnTo>
                  <a:pt x="2182046" y="0"/>
                </a:lnTo>
                <a:lnTo>
                  <a:pt x="2182046" y="2540956"/>
                </a:lnTo>
                <a:lnTo>
                  <a:pt x="0" y="254095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5301277" y="8242296"/>
            <a:ext cx="2415923" cy="8046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23"/>
              </a:lnSpc>
            </a:pPr>
            <a:r>
              <a:rPr lang="en-US" sz="2799">
                <a:solidFill>
                  <a:srgbClr val="FFFFFF"/>
                </a:solidFill>
                <a:latin typeface="Blogger Bold"/>
              </a:rPr>
              <a:t>PYTANIA I DYSKUSJA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307375" y="7022488"/>
            <a:ext cx="2583103" cy="13206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562"/>
              </a:lnSpc>
            </a:pPr>
            <a:r>
              <a:rPr lang="en-US" sz="8853">
                <a:solidFill>
                  <a:srgbClr val="FFFFFF"/>
                </a:solidFill>
                <a:latin typeface="Blogger Bold"/>
              </a:rPr>
              <a:t>07.</a:t>
            </a:r>
          </a:p>
        </p:txBody>
      </p:sp>
      <p:grpSp>
        <p:nvGrpSpPr>
          <p:cNvPr id="8" name="Group 8"/>
          <p:cNvGrpSpPr>
            <a:grpSpLocks noChangeAspect="1"/>
          </p:cNvGrpSpPr>
          <p:nvPr/>
        </p:nvGrpSpPr>
        <p:grpSpPr>
          <a:xfrm rot="1749742">
            <a:off x="-83491" y="6115669"/>
            <a:ext cx="3176506" cy="6285263"/>
            <a:chOff x="0" y="0"/>
            <a:chExt cx="2620010" cy="5184140"/>
          </a:xfrm>
        </p:grpSpPr>
        <p:sp>
          <p:nvSpPr>
            <p:cNvPr id="9" name="Freeform 9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9"/>
              <a:stretch>
                <a:fillRect l="-112628" r="-112628"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16" name="Freeform 16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17" name="Freeform 17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sp>
        <p:nvSpPr>
          <p:cNvPr id="18" name="Freeform 18"/>
          <p:cNvSpPr/>
          <p:nvPr/>
        </p:nvSpPr>
        <p:spPr>
          <a:xfrm>
            <a:off x="4755337" y="3183634"/>
            <a:ext cx="1462654" cy="522899"/>
          </a:xfrm>
          <a:custGeom>
            <a:avLst/>
            <a:gdLst/>
            <a:ahLst/>
            <a:cxnLst/>
            <a:rect l="l" t="t" r="r" b="b"/>
            <a:pathLst>
              <a:path w="1462654" h="522899">
                <a:moveTo>
                  <a:pt x="0" y="0"/>
                </a:moveTo>
                <a:lnTo>
                  <a:pt x="1462654" y="0"/>
                </a:lnTo>
                <a:lnTo>
                  <a:pt x="1462654" y="522899"/>
                </a:lnTo>
                <a:lnTo>
                  <a:pt x="0" y="52289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1251832" y="1115077"/>
            <a:ext cx="6490517" cy="8583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156"/>
              </a:lnSpc>
            </a:pPr>
            <a:r>
              <a:rPr lang="en-US" sz="5700">
                <a:solidFill>
                  <a:srgbClr val="FFFFFF"/>
                </a:solidFill>
                <a:latin typeface="Blogger Bold"/>
              </a:rPr>
              <a:t>SPIS TREŚCI 02/15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884511" y="4422491"/>
            <a:ext cx="2257425" cy="8046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23"/>
              </a:lnSpc>
            </a:pPr>
            <a:r>
              <a:rPr lang="en-US" sz="2799">
                <a:solidFill>
                  <a:srgbClr val="FFFFFF"/>
                </a:solidFill>
                <a:latin typeface="Blogger Bold"/>
              </a:rPr>
              <a:t>CEL I ZAKRES PRACY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2884511" y="3202684"/>
            <a:ext cx="2703699" cy="13206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562"/>
              </a:lnSpc>
            </a:pPr>
            <a:r>
              <a:rPr lang="en-US" sz="8853">
                <a:solidFill>
                  <a:srgbClr val="FFFFFF"/>
                </a:solidFill>
                <a:latin typeface="Blogger Bold"/>
              </a:rPr>
              <a:t>01.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6675460" y="4422491"/>
            <a:ext cx="2699567" cy="8046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23"/>
              </a:lnSpc>
            </a:pPr>
            <a:r>
              <a:rPr lang="en-US" sz="2799">
                <a:solidFill>
                  <a:srgbClr val="FFFFFF"/>
                </a:solidFill>
                <a:latin typeface="Blogger Bold"/>
              </a:rPr>
              <a:t>MOJA APLIKACJA WŚRÓD INNYCH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6675460" y="3202684"/>
            <a:ext cx="2527441" cy="13206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562"/>
              </a:lnSpc>
            </a:pPr>
            <a:r>
              <a:rPr lang="en-US" sz="8853">
                <a:solidFill>
                  <a:srgbClr val="FFFFFF"/>
                </a:solidFill>
                <a:latin typeface="Blogger Bold"/>
              </a:rPr>
              <a:t>02.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0474431" y="4422491"/>
            <a:ext cx="2438201" cy="8046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23"/>
              </a:lnSpc>
            </a:pPr>
            <a:r>
              <a:rPr lang="en-US" sz="2799">
                <a:solidFill>
                  <a:srgbClr val="FFFFFF"/>
                </a:solidFill>
                <a:latin typeface="Blogger Bold"/>
              </a:rPr>
              <a:t>TECHNOLOGIE I NARZĘDZIA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0474431" y="3202684"/>
            <a:ext cx="2255042" cy="13206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562"/>
              </a:lnSpc>
            </a:pPr>
            <a:r>
              <a:rPr lang="en-US" sz="8853">
                <a:solidFill>
                  <a:srgbClr val="FFFFFF"/>
                </a:solidFill>
                <a:latin typeface="Blogger Bold"/>
              </a:rPr>
              <a:t>03.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2897296" y="8242296"/>
            <a:ext cx="2415923" cy="8046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23"/>
              </a:lnSpc>
            </a:pPr>
            <a:r>
              <a:rPr lang="en-US" sz="2799">
                <a:solidFill>
                  <a:srgbClr val="FFFFFF"/>
                </a:solidFill>
                <a:latin typeface="Blogger Bold"/>
              </a:rPr>
              <a:t>TESTY APLIKACJI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2897296" y="7022488"/>
            <a:ext cx="2583103" cy="13206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562"/>
              </a:lnSpc>
            </a:pPr>
            <a:r>
              <a:rPr lang="en-US" sz="8853">
                <a:solidFill>
                  <a:srgbClr val="FFFFFF"/>
                </a:solidFill>
                <a:latin typeface="Blogger Bold"/>
              </a:rPr>
              <a:t>05.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9098325" y="8242296"/>
            <a:ext cx="2583103" cy="8046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23"/>
              </a:lnSpc>
            </a:pPr>
            <a:r>
              <a:rPr lang="en-US" sz="2799">
                <a:solidFill>
                  <a:srgbClr val="FFFFFF"/>
                </a:solidFill>
                <a:latin typeface="Blogger Bold"/>
              </a:rPr>
              <a:t>PODSUMOWANIE I WNIOSKI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9098325" y="7022488"/>
            <a:ext cx="2583103" cy="13206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562"/>
              </a:lnSpc>
            </a:pPr>
            <a:r>
              <a:rPr lang="en-US" sz="8853">
                <a:solidFill>
                  <a:srgbClr val="FFFFFF"/>
                </a:solidFill>
                <a:latin typeface="Blogger Bold"/>
              </a:rPr>
              <a:t>06.</a:t>
            </a:r>
          </a:p>
        </p:txBody>
      </p:sp>
      <p:sp>
        <p:nvSpPr>
          <p:cNvPr id="30" name="Freeform 30"/>
          <p:cNvSpPr/>
          <p:nvPr/>
        </p:nvSpPr>
        <p:spPr>
          <a:xfrm>
            <a:off x="8643701" y="3183634"/>
            <a:ext cx="1462654" cy="522899"/>
          </a:xfrm>
          <a:custGeom>
            <a:avLst/>
            <a:gdLst/>
            <a:ahLst/>
            <a:cxnLst/>
            <a:rect l="l" t="t" r="r" b="b"/>
            <a:pathLst>
              <a:path w="1462654" h="522899">
                <a:moveTo>
                  <a:pt x="0" y="0"/>
                </a:moveTo>
                <a:lnTo>
                  <a:pt x="1462654" y="0"/>
                </a:lnTo>
                <a:lnTo>
                  <a:pt x="1462654" y="522899"/>
                </a:lnTo>
                <a:lnTo>
                  <a:pt x="0" y="52289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31" name="Freeform 31"/>
          <p:cNvSpPr/>
          <p:nvPr/>
        </p:nvSpPr>
        <p:spPr>
          <a:xfrm rot="-3439938" flipH="1" flipV="1">
            <a:off x="14386986" y="6057426"/>
            <a:ext cx="2010898" cy="718896"/>
          </a:xfrm>
          <a:custGeom>
            <a:avLst/>
            <a:gdLst/>
            <a:ahLst/>
            <a:cxnLst/>
            <a:rect l="l" t="t" r="r" b="b"/>
            <a:pathLst>
              <a:path w="2010898" h="718896">
                <a:moveTo>
                  <a:pt x="2010898" y="718896"/>
                </a:moveTo>
                <a:lnTo>
                  <a:pt x="0" y="718896"/>
                </a:lnTo>
                <a:lnTo>
                  <a:pt x="0" y="0"/>
                </a:lnTo>
                <a:lnTo>
                  <a:pt x="2010898" y="0"/>
                </a:lnTo>
                <a:lnTo>
                  <a:pt x="2010898" y="718896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32" name="Freeform 32"/>
          <p:cNvSpPr/>
          <p:nvPr/>
        </p:nvSpPr>
        <p:spPr>
          <a:xfrm flipH="1">
            <a:off x="10950101" y="6934395"/>
            <a:ext cx="1462654" cy="522899"/>
          </a:xfrm>
          <a:custGeom>
            <a:avLst/>
            <a:gdLst/>
            <a:ahLst/>
            <a:cxnLst/>
            <a:rect l="l" t="t" r="r" b="b"/>
            <a:pathLst>
              <a:path w="1462654" h="522899">
                <a:moveTo>
                  <a:pt x="1462654" y="0"/>
                </a:moveTo>
                <a:lnTo>
                  <a:pt x="0" y="0"/>
                </a:lnTo>
                <a:lnTo>
                  <a:pt x="0" y="522899"/>
                </a:lnTo>
                <a:lnTo>
                  <a:pt x="1462654" y="522899"/>
                </a:lnTo>
                <a:lnTo>
                  <a:pt x="1462654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33" name="Freeform 33"/>
          <p:cNvSpPr/>
          <p:nvPr/>
        </p:nvSpPr>
        <p:spPr>
          <a:xfrm flipH="1">
            <a:off x="7011022" y="6934395"/>
            <a:ext cx="1462654" cy="522899"/>
          </a:xfrm>
          <a:custGeom>
            <a:avLst/>
            <a:gdLst/>
            <a:ahLst/>
            <a:cxnLst/>
            <a:rect l="l" t="t" r="r" b="b"/>
            <a:pathLst>
              <a:path w="1462654" h="522899">
                <a:moveTo>
                  <a:pt x="1462654" y="0"/>
                </a:moveTo>
                <a:lnTo>
                  <a:pt x="0" y="0"/>
                </a:lnTo>
                <a:lnTo>
                  <a:pt x="0" y="522899"/>
                </a:lnTo>
                <a:lnTo>
                  <a:pt x="1462654" y="522899"/>
                </a:lnTo>
                <a:lnTo>
                  <a:pt x="1462654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34" name="TextBox 34"/>
          <p:cNvSpPr txBox="1"/>
          <p:nvPr/>
        </p:nvSpPr>
        <p:spPr>
          <a:xfrm>
            <a:off x="14184474" y="4422491"/>
            <a:ext cx="2415923" cy="769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23"/>
              </a:lnSpc>
            </a:pPr>
            <a:r>
              <a:rPr lang="en-US" sz="2799" dirty="0">
                <a:solidFill>
                  <a:srgbClr val="FFFFFF"/>
                </a:solidFill>
                <a:latin typeface="Blogger Bold"/>
              </a:rPr>
              <a:t>R</a:t>
            </a:r>
            <a:r>
              <a:rPr lang="pl-PL" sz="2799" dirty="0">
                <a:solidFill>
                  <a:srgbClr val="FFFFFF"/>
                </a:solidFill>
                <a:latin typeface="Blogger Bold"/>
              </a:rPr>
              <a:t>EALIZACJA APLIKACJI</a:t>
            </a:r>
            <a:endParaRPr lang="en-US" sz="2799" dirty="0">
              <a:solidFill>
                <a:srgbClr val="FFFFFF"/>
              </a:solidFill>
              <a:latin typeface="Blogger Bold"/>
            </a:endParaRPr>
          </a:p>
        </p:txBody>
      </p:sp>
      <p:sp>
        <p:nvSpPr>
          <p:cNvPr id="35" name="TextBox 35"/>
          <p:cNvSpPr txBox="1"/>
          <p:nvPr/>
        </p:nvSpPr>
        <p:spPr>
          <a:xfrm>
            <a:off x="14184474" y="3202684"/>
            <a:ext cx="2583103" cy="13206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562"/>
              </a:lnSpc>
            </a:pPr>
            <a:r>
              <a:rPr lang="en-US" sz="8853">
                <a:solidFill>
                  <a:srgbClr val="FFFFFF"/>
                </a:solidFill>
                <a:latin typeface="Blogger Bold"/>
              </a:rPr>
              <a:t>04.</a:t>
            </a:r>
          </a:p>
        </p:txBody>
      </p:sp>
      <p:sp>
        <p:nvSpPr>
          <p:cNvPr id="36" name="Freeform 36"/>
          <p:cNvSpPr/>
          <p:nvPr/>
        </p:nvSpPr>
        <p:spPr>
          <a:xfrm>
            <a:off x="12350345" y="3183634"/>
            <a:ext cx="1462654" cy="522899"/>
          </a:xfrm>
          <a:custGeom>
            <a:avLst/>
            <a:gdLst/>
            <a:ahLst/>
            <a:cxnLst/>
            <a:rect l="l" t="t" r="r" b="b"/>
            <a:pathLst>
              <a:path w="1462654" h="522899">
                <a:moveTo>
                  <a:pt x="0" y="0"/>
                </a:moveTo>
                <a:lnTo>
                  <a:pt x="1462654" y="0"/>
                </a:lnTo>
                <a:lnTo>
                  <a:pt x="1462654" y="522899"/>
                </a:lnTo>
                <a:lnTo>
                  <a:pt x="0" y="52289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grpSp>
        <p:nvGrpSpPr>
          <p:cNvPr id="37" name="Group 37"/>
          <p:cNvGrpSpPr>
            <a:grpSpLocks noChangeAspect="1"/>
          </p:cNvGrpSpPr>
          <p:nvPr/>
        </p:nvGrpSpPr>
        <p:grpSpPr>
          <a:xfrm rot="-1556137">
            <a:off x="16207179" y="7066470"/>
            <a:ext cx="3176506" cy="6285263"/>
            <a:chOff x="0" y="0"/>
            <a:chExt cx="2620010" cy="5184140"/>
          </a:xfrm>
        </p:grpSpPr>
        <p:sp>
          <p:nvSpPr>
            <p:cNvPr id="38" name="Freeform 38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39" name="Freeform 39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12"/>
              <a:stretch>
                <a:fillRect l="-112324" r="-112324"/>
              </a:stretch>
            </a:blipFill>
          </p:spPr>
        </p:sp>
        <p:sp>
          <p:nvSpPr>
            <p:cNvPr id="40" name="Freeform 40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41" name="Freeform 41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42" name="Freeform 42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43" name="Freeform 43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44" name="Freeform 44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45" name="Freeform 45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46" name="Freeform 46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36073" y="-265582"/>
            <a:ext cx="18760145" cy="10552582"/>
          </a:xfrm>
          <a:custGeom>
            <a:avLst/>
            <a:gdLst/>
            <a:ahLst/>
            <a:cxnLst/>
            <a:rect l="l" t="t" r="r" b="b"/>
            <a:pathLst>
              <a:path w="18760145" h="10552582">
                <a:moveTo>
                  <a:pt x="0" y="0"/>
                </a:moveTo>
                <a:lnTo>
                  <a:pt x="18760146" y="0"/>
                </a:lnTo>
                <a:lnTo>
                  <a:pt x="18760146" y="10552582"/>
                </a:lnTo>
                <a:lnTo>
                  <a:pt x="0" y="1055258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70404" y="6909626"/>
            <a:ext cx="3891921" cy="4525490"/>
          </a:xfrm>
          <a:custGeom>
            <a:avLst/>
            <a:gdLst/>
            <a:ahLst/>
            <a:cxnLst/>
            <a:rect l="l" t="t" r="r" b="b"/>
            <a:pathLst>
              <a:path w="3891921" h="4525490">
                <a:moveTo>
                  <a:pt x="0" y="0"/>
                </a:moveTo>
                <a:lnTo>
                  <a:pt x="3891921" y="0"/>
                </a:lnTo>
                <a:lnTo>
                  <a:pt x="3891921" y="4525490"/>
                </a:lnTo>
                <a:lnTo>
                  <a:pt x="0" y="45254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376983" y="7630880"/>
            <a:ext cx="3886264" cy="4525490"/>
          </a:xfrm>
          <a:custGeom>
            <a:avLst/>
            <a:gdLst/>
            <a:ahLst/>
            <a:cxnLst/>
            <a:rect l="l" t="t" r="r" b="b"/>
            <a:pathLst>
              <a:path w="3886264" h="4525490">
                <a:moveTo>
                  <a:pt x="0" y="0"/>
                </a:moveTo>
                <a:lnTo>
                  <a:pt x="3886264" y="0"/>
                </a:lnTo>
                <a:lnTo>
                  <a:pt x="3886264" y="4525490"/>
                </a:lnTo>
                <a:lnTo>
                  <a:pt x="0" y="452549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829458" y="2158888"/>
            <a:ext cx="1111152" cy="277788"/>
          </a:xfrm>
          <a:custGeom>
            <a:avLst/>
            <a:gdLst/>
            <a:ahLst/>
            <a:cxnLst/>
            <a:rect l="l" t="t" r="r" b="b"/>
            <a:pathLst>
              <a:path w="1111152" h="277788">
                <a:moveTo>
                  <a:pt x="0" y="0"/>
                </a:moveTo>
                <a:lnTo>
                  <a:pt x="1111152" y="0"/>
                </a:lnTo>
                <a:lnTo>
                  <a:pt x="1111152" y="277788"/>
                </a:lnTo>
                <a:lnTo>
                  <a:pt x="0" y="27778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829458" y="1048409"/>
            <a:ext cx="9481998" cy="8583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156"/>
              </a:lnSpc>
            </a:pPr>
            <a:r>
              <a:rPr lang="en-US" sz="5700">
                <a:solidFill>
                  <a:srgbClr val="FFFFFF"/>
                </a:solidFill>
                <a:latin typeface="Blogger Bold"/>
              </a:rPr>
              <a:t>CEL I ZAKRES PRACY 03/15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829458" y="2796685"/>
            <a:ext cx="9656167" cy="1543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199"/>
              </a:lnSpc>
            </a:pPr>
            <a:r>
              <a:rPr lang="en-US" sz="2999">
                <a:solidFill>
                  <a:srgbClr val="FFFFFF"/>
                </a:solidFill>
                <a:latin typeface="Source Sans Pro"/>
              </a:rPr>
              <a:t>Celem pracy jest zaprojektowanie i wykonanie internetowej aplikacji kinowej umożliwiającej dostęp do filmów w trybie on-line.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73007" y="-879725"/>
            <a:ext cx="1867781" cy="2171838"/>
          </a:xfrm>
          <a:custGeom>
            <a:avLst/>
            <a:gdLst/>
            <a:ahLst/>
            <a:cxnLst/>
            <a:rect l="l" t="t" r="r" b="b"/>
            <a:pathLst>
              <a:path w="1867781" h="2171838">
                <a:moveTo>
                  <a:pt x="0" y="0"/>
                </a:moveTo>
                <a:lnTo>
                  <a:pt x="1867781" y="0"/>
                </a:lnTo>
                <a:lnTo>
                  <a:pt x="1867781" y="2171838"/>
                </a:lnTo>
                <a:lnTo>
                  <a:pt x="0" y="21718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189690" y="-533586"/>
            <a:ext cx="1865066" cy="2171838"/>
          </a:xfrm>
          <a:custGeom>
            <a:avLst/>
            <a:gdLst/>
            <a:ahLst/>
            <a:cxnLst/>
            <a:rect l="l" t="t" r="r" b="b"/>
            <a:pathLst>
              <a:path w="1865066" h="2171838">
                <a:moveTo>
                  <a:pt x="0" y="0"/>
                </a:moveTo>
                <a:lnTo>
                  <a:pt x="1865065" y="0"/>
                </a:lnTo>
                <a:lnTo>
                  <a:pt x="1865065" y="2171838"/>
                </a:lnTo>
                <a:lnTo>
                  <a:pt x="0" y="217183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8588424" y="1726072"/>
            <a:ext cx="1111152" cy="277788"/>
          </a:xfrm>
          <a:custGeom>
            <a:avLst/>
            <a:gdLst/>
            <a:ahLst/>
            <a:cxnLst/>
            <a:rect l="l" t="t" r="r" b="b"/>
            <a:pathLst>
              <a:path w="1111152" h="277788">
                <a:moveTo>
                  <a:pt x="0" y="0"/>
                </a:moveTo>
                <a:lnTo>
                  <a:pt x="1111152" y="0"/>
                </a:lnTo>
                <a:lnTo>
                  <a:pt x="1111152" y="277788"/>
                </a:lnTo>
                <a:lnTo>
                  <a:pt x="0" y="27778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6301413" y="-885926"/>
            <a:ext cx="1867781" cy="2171838"/>
          </a:xfrm>
          <a:custGeom>
            <a:avLst/>
            <a:gdLst/>
            <a:ahLst/>
            <a:cxnLst/>
            <a:rect l="l" t="t" r="r" b="b"/>
            <a:pathLst>
              <a:path w="1867781" h="2171838">
                <a:moveTo>
                  <a:pt x="0" y="0"/>
                </a:moveTo>
                <a:lnTo>
                  <a:pt x="1867781" y="0"/>
                </a:lnTo>
                <a:lnTo>
                  <a:pt x="1867781" y="2171838"/>
                </a:lnTo>
                <a:lnTo>
                  <a:pt x="0" y="21718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6038716" y="-539787"/>
            <a:ext cx="1865066" cy="2171838"/>
          </a:xfrm>
          <a:custGeom>
            <a:avLst/>
            <a:gdLst/>
            <a:ahLst/>
            <a:cxnLst/>
            <a:rect l="l" t="t" r="r" b="b"/>
            <a:pathLst>
              <a:path w="1865066" h="2171838">
                <a:moveTo>
                  <a:pt x="0" y="0"/>
                </a:moveTo>
                <a:lnTo>
                  <a:pt x="1865066" y="0"/>
                </a:lnTo>
                <a:lnTo>
                  <a:pt x="1865066" y="2171838"/>
                </a:lnTo>
                <a:lnTo>
                  <a:pt x="0" y="217183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214574" y="3060891"/>
            <a:ext cx="11232224" cy="6442668"/>
            <a:chOff x="0" y="0"/>
            <a:chExt cx="7981950" cy="4578350"/>
          </a:xfrm>
        </p:grpSpPr>
        <p:sp>
          <p:nvSpPr>
            <p:cNvPr id="9" name="Freeform 9"/>
            <p:cNvSpPr/>
            <p:nvPr/>
          </p:nvSpPr>
          <p:spPr>
            <a:xfrm>
              <a:off x="765810" y="21590"/>
              <a:ext cx="6451600" cy="4326890"/>
            </a:xfrm>
            <a:custGeom>
              <a:avLst/>
              <a:gdLst/>
              <a:ahLst/>
              <a:cxnLst/>
              <a:rect l="l" t="t" r="r" b="b"/>
              <a:pathLst>
                <a:path w="6451600" h="432689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0" y="0"/>
              <a:ext cx="7981950" cy="4542790"/>
            </a:xfrm>
            <a:custGeom>
              <a:avLst/>
              <a:gdLst/>
              <a:ahLst/>
              <a:cxnLst/>
              <a:rect l="l" t="t" r="r" b="b"/>
              <a:pathLst>
                <a:path w="7981950" h="454279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3460750" y="4349750"/>
              <a:ext cx="1059180" cy="96520"/>
            </a:xfrm>
            <a:custGeom>
              <a:avLst/>
              <a:gdLst/>
              <a:ahLst/>
              <a:cxnLst/>
              <a:rect l="l" t="t" r="r" b="b"/>
              <a:pathLst>
                <a:path w="1059180" h="9652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163830" y="4542790"/>
              <a:ext cx="7654290" cy="35560"/>
            </a:xfrm>
            <a:custGeom>
              <a:avLst/>
              <a:gdLst/>
              <a:ahLst/>
              <a:cxnLst/>
              <a:rect l="l" t="t" r="r" b="b"/>
              <a:pathLst>
                <a:path w="7654290" h="3556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962660" y="276860"/>
              <a:ext cx="6055360" cy="3789680"/>
            </a:xfrm>
            <a:custGeom>
              <a:avLst/>
              <a:gdLst/>
              <a:ahLst/>
              <a:cxnLst/>
              <a:rect l="l" t="t" r="r" b="b"/>
              <a:pathLst>
                <a:path w="6055360" h="378968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9"/>
              <a:stretch>
                <a:fillRect l="-5630" r="-5630"/>
              </a:stretch>
            </a:blipFill>
          </p:spPr>
        </p:sp>
      </p:grpSp>
      <p:sp>
        <p:nvSpPr>
          <p:cNvPr id="14" name="TextBox 14"/>
          <p:cNvSpPr txBox="1"/>
          <p:nvPr/>
        </p:nvSpPr>
        <p:spPr>
          <a:xfrm>
            <a:off x="2144224" y="867679"/>
            <a:ext cx="13691056" cy="8583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56"/>
              </a:lnSpc>
            </a:pPr>
            <a:r>
              <a:rPr lang="en-US" sz="5700">
                <a:solidFill>
                  <a:srgbClr val="FFFFFF"/>
                </a:solidFill>
                <a:latin typeface="Blogger Bold"/>
              </a:rPr>
              <a:t>MOJA APLIKACJA WŚRÓD INNYCH 04/15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449749" y="3752706"/>
            <a:ext cx="5809551" cy="8046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23"/>
              </a:lnSpc>
            </a:pPr>
            <a:r>
              <a:rPr lang="en-US" sz="2799">
                <a:solidFill>
                  <a:srgbClr val="FFFFFF"/>
                </a:solidFill>
                <a:latin typeface="Blogger Bold"/>
              </a:rPr>
              <a:t>ROSNĄCE ZAINTERESOWANIE STREAMINGIEM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1244833" y="4678150"/>
            <a:ext cx="6198303" cy="2920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360"/>
              </a:lnSpc>
            </a:pPr>
            <a:r>
              <a:rPr lang="en-US" sz="2400">
                <a:solidFill>
                  <a:srgbClr val="FFFFFF"/>
                </a:solidFill>
                <a:latin typeface="Source Sans Pro"/>
              </a:rPr>
              <a:t>Dane z Nielsen.com potwierdzają znaczny rozwój popularności platform streamingowych wśród użytkowników telewizji. Wzrost korzystania z usług świadczy o dynamicznych zmianach w preferencjach społeczności. Streaming staje się kluczowym elementem współczesnej rozrywki.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73007" y="-879725"/>
            <a:ext cx="1867781" cy="2171838"/>
          </a:xfrm>
          <a:custGeom>
            <a:avLst/>
            <a:gdLst/>
            <a:ahLst/>
            <a:cxnLst/>
            <a:rect l="l" t="t" r="r" b="b"/>
            <a:pathLst>
              <a:path w="1867781" h="2171838">
                <a:moveTo>
                  <a:pt x="0" y="0"/>
                </a:moveTo>
                <a:lnTo>
                  <a:pt x="1867781" y="0"/>
                </a:lnTo>
                <a:lnTo>
                  <a:pt x="1867781" y="2171838"/>
                </a:lnTo>
                <a:lnTo>
                  <a:pt x="0" y="21718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189690" y="-533586"/>
            <a:ext cx="1865066" cy="2171838"/>
          </a:xfrm>
          <a:custGeom>
            <a:avLst/>
            <a:gdLst/>
            <a:ahLst/>
            <a:cxnLst/>
            <a:rect l="l" t="t" r="r" b="b"/>
            <a:pathLst>
              <a:path w="1865066" h="2171838">
                <a:moveTo>
                  <a:pt x="0" y="0"/>
                </a:moveTo>
                <a:lnTo>
                  <a:pt x="1865065" y="0"/>
                </a:lnTo>
                <a:lnTo>
                  <a:pt x="1865065" y="2171838"/>
                </a:lnTo>
                <a:lnTo>
                  <a:pt x="0" y="217183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8588424" y="1874333"/>
            <a:ext cx="1111152" cy="277788"/>
          </a:xfrm>
          <a:custGeom>
            <a:avLst/>
            <a:gdLst/>
            <a:ahLst/>
            <a:cxnLst/>
            <a:rect l="l" t="t" r="r" b="b"/>
            <a:pathLst>
              <a:path w="1111152" h="277788">
                <a:moveTo>
                  <a:pt x="0" y="0"/>
                </a:moveTo>
                <a:lnTo>
                  <a:pt x="1111152" y="0"/>
                </a:lnTo>
                <a:lnTo>
                  <a:pt x="1111152" y="277788"/>
                </a:lnTo>
                <a:lnTo>
                  <a:pt x="0" y="27778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4973995" y="5423902"/>
            <a:ext cx="3108461" cy="6150625"/>
            <a:chOff x="0" y="0"/>
            <a:chExt cx="2620010" cy="5184140"/>
          </a:xfrm>
        </p:grpSpPr>
        <p:sp>
          <p:nvSpPr>
            <p:cNvPr id="7" name="Freeform 7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9"/>
              <a:stretch>
                <a:fillRect l="-139644" r="-145423"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10256428" y="5423902"/>
            <a:ext cx="3108461" cy="6150625"/>
            <a:chOff x="0" y="0"/>
            <a:chExt cx="2620010" cy="5184140"/>
          </a:xfrm>
        </p:grpSpPr>
        <p:sp>
          <p:nvSpPr>
            <p:cNvPr id="17" name="Freeform 17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8" name="Freeform 18"/>
            <p:cNvSpPr/>
            <p:nvPr/>
          </p:nvSpPr>
          <p:spPr>
            <a:xfrm rot="-5400000">
              <a:off x="-1127754" y="1469384"/>
              <a:ext cx="4876800" cy="2251710"/>
            </a:xfrm>
            <a:custGeom>
              <a:avLst/>
              <a:gdLst/>
              <a:ahLst/>
              <a:cxnLst/>
              <a:rect l="l" t="t" r="r" b="b"/>
              <a:pathLst>
                <a:path w="4876800" h="2251710">
                  <a:moveTo>
                    <a:pt x="4876800" y="2040889"/>
                  </a:moveTo>
                  <a:lnTo>
                    <a:pt x="4876800" y="1769110"/>
                  </a:lnTo>
                  <a:lnTo>
                    <a:pt x="4819650" y="1769110"/>
                  </a:lnTo>
                  <a:cubicBezTo>
                    <a:pt x="4754880" y="1769110"/>
                    <a:pt x="4701540" y="1715770"/>
                    <a:pt x="4701540" y="1650999"/>
                  </a:cubicBezTo>
                  <a:lnTo>
                    <a:pt x="4701540" y="601980"/>
                  </a:lnTo>
                  <a:cubicBezTo>
                    <a:pt x="4701540" y="537210"/>
                    <a:pt x="4754880" y="483870"/>
                    <a:pt x="4819650" y="483870"/>
                  </a:cubicBezTo>
                  <a:lnTo>
                    <a:pt x="4876800" y="483870"/>
                  </a:lnTo>
                  <a:lnTo>
                    <a:pt x="4876800" y="209550"/>
                  </a:lnTo>
                  <a:cubicBezTo>
                    <a:pt x="4876800" y="93980"/>
                    <a:pt x="4782820" y="0"/>
                    <a:pt x="4667250" y="0"/>
                  </a:cubicBez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2040889"/>
                  </a:lnTo>
                  <a:cubicBezTo>
                    <a:pt x="0" y="2156460"/>
                    <a:pt x="93980" y="2250439"/>
                    <a:pt x="209550" y="2250439"/>
                  </a:cubicBezTo>
                  <a:lnTo>
                    <a:pt x="4667250" y="2250439"/>
                  </a:lnTo>
                  <a:cubicBezTo>
                    <a:pt x="4782820" y="2251710"/>
                    <a:pt x="4876800" y="2157729"/>
                    <a:pt x="4876800" y="2040889"/>
                  </a:cubicBezTo>
                  <a:close/>
                </a:path>
              </a:pathLst>
            </a:custGeom>
            <a:blipFill>
              <a:blip r:embed="rId10"/>
              <a:stretch>
                <a:fillRect t="-62204" b="-54498"/>
              </a:stretch>
            </a:blipFill>
          </p:spPr>
        </p:sp>
        <p:sp>
          <p:nvSpPr>
            <p:cNvPr id="19" name="Freeform 19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20" name="Freeform 20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21" name="Freeform 21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22" name="Freeform 22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23" name="Freeform 23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24" name="Freeform 24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25" name="Freeform 25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id="26" name="Group 26"/>
          <p:cNvGrpSpPr>
            <a:grpSpLocks noChangeAspect="1"/>
          </p:cNvGrpSpPr>
          <p:nvPr/>
        </p:nvGrpSpPr>
        <p:grpSpPr>
          <a:xfrm>
            <a:off x="7321302" y="4018272"/>
            <a:ext cx="3645395" cy="7213041"/>
            <a:chOff x="0" y="0"/>
            <a:chExt cx="2620010" cy="5184140"/>
          </a:xfrm>
        </p:grpSpPr>
        <p:sp>
          <p:nvSpPr>
            <p:cNvPr id="27" name="Freeform 27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8" name="Freeform 28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11"/>
              <a:stretch>
                <a:fillRect l="-31287" r="-31287"/>
              </a:stretch>
            </a:blipFill>
          </p:spPr>
        </p:sp>
        <p:sp>
          <p:nvSpPr>
            <p:cNvPr id="29" name="Freeform 29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30" name="Freeform 30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31" name="Freeform 31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32" name="Freeform 32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33" name="Freeform 33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34" name="Freeform 34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35" name="Freeform 35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sp>
        <p:nvSpPr>
          <p:cNvPr id="36" name="Freeform 36"/>
          <p:cNvSpPr/>
          <p:nvPr/>
        </p:nvSpPr>
        <p:spPr>
          <a:xfrm>
            <a:off x="1028700" y="1874333"/>
            <a:ext cx="441885" cy="747375"/>
          </a:xfrm>
          <a:custGeom>
            <a:avLst/>
            <a:gdLst/>
            <a:ahLst/>
            <a:cxnLst/>
            <a:rect l="l" t="t" r="r" b="b"/>
            <a:pathLst>
              <a:path w="441885" h="747375">
                <a:moveTo>
                  <a:pt x="0" y="0"/>
                </a:moveTo>
                <a:lnTo>
                  <a:pt x="441885" y="0"/>
                </a:lnTo>
                <a:lnTo>
                  <a:pt x="441885" y="747375"/>
                </a:lnTo>
                <a:lnTo>
                  <a:pt x="0" y="74737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37" name="Freeform 37"/>
          <p:cNvSpPr/>
          <p:nvPr/>
        </p:nvSpPr>
        <p:spPr>
          <a:xfrm>
            <a:off x="16479505" y="1874333"/>
            <a:ext cx="751220" cy="712976"/>
          </a:xfrm>
          <a:custGeom>
            <a:avLst/>
            <a:gdLst/>
            <a:ahLst/>
            <a:cxnLst/>
            <a:rect l="l" t="t" r="r" b="b"/>
            <a:pathLst>
              <a:path w="751220" h="712976">
                <a:moveTo>
                  <a:pt x="0" y="0"/>
                </a:moveTo>
                <a:lnTo>
                  <a:pt x="751220" y="0"/>
                </a:lnTo>
                <a:lnTo>
                  <a:pt x="751220" y="712976"/>
                </a:lnTo>
                <a:lnTo>
                  <a:pt x="0" y="71297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38" name="Freeform 38"/>
          <p:cNvSpPr/>
          <p:nvPr/>
        </p:nvSpPr>
        <p:spPr>
          <a:xfrm>
            <a:off x="1028700" y="5778507"/>
            <a:ext cx="767136" cy="767136"/>
          </a:xfrm>
          <a:custGeom>
            <a:avLst/>
            <a:gdLst/>
            <a:ahLst/>
            <a:cxnLst/>
            <a:rect l="l" t="t" r="r" b="b"/>
            <a:pathLst>
              <a:path w="767136" h="767136">
                <a:moveTo>
                  <a:pt x="0" y="0"/>
                </a:moveTo>
                <a:lnTo>
                  <a:pt x="767136" y="0"/>
                </a:lnTo>
                <a:lnTo>
                  <a:pt x="767136" y="767136"/>
                </a:lnTo>
                <a:lnTo>
                  <a:pt x="0" y="767136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39" name="Freeform 39"/>
          <p:cNvSpPr/>
          <p:nvPr/>
        </p:nvSpPr>
        <p:spPr>
          <a:xfrm>
            <a:off x="16479505" y="5212017"/>
            <a:ext cx="751220" cy="693000"/>
          </a:xfrm>
          <a:custGeom>
            <a:avLst/>
            <a:gdLst/>
            <a:ahLst/>
            <a:cxnLst/>
            <a:rect l="l" t="t" r="r" b="b"/>
            <a:pathLst>
              <a:path w="751220" h="693000">
                <a:moveTo>
                  <a:pt x="0" y="0"/>
                </a:moveTo>
                <a:lnTo>
                  <a:pt x="751220" y="0"/>
                </a:lnTo>
                <a:lnTo>
                  <a:pt x="751220" y="693000"/>
                </a:lnTo>
                <a:lnTo>
                  <a:pt x="0" y="693000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40" name="Freeform 40"/>
          <p:cNvSpPr/>
          <p:nvPr/>
        </p:nvSpPr>
        <p:spPr>
          <a:xfrm>
            <a:off x="16301413" y="-885926"/>
            <a:ext cx="1867781" cy="2171838"/>
          </a:xfrm>
          <a:custGeom>
            <a:avLst/>
            <a:gdLst/>
            <a:ahLst/>
            <a:cxnLst/>
            <a:rect l="l" t="t" r="r" b="b"/>
            <a:pathLst>
              <a:path w="1867781" h="2171838">
                <a:moveTo>
                  <a:pt x="0" y="0"/>
                </a:moveTo>
                <a:lnTo>
                  <a:pt x="1867781" y="0"/>
                </a:lnTo>
                <a:lnTo>
                  <a:pt x="1867781" y="2171838"/>
                </a:lnTo>
                <a:lnTo>
                  <a:pt x="0" y="21718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1" name="Freeform 41"/>
          <p:cNvSpPr/>
          <p:nvPr/>
        </p:nvSpPr>
        <p:spPr>
          <a:xfrm>
            <a:off x="16038716" y="-539787"/>
            <a:ext cx="1865066" cy="2171838"/>
          </a:xfrm>
          <a:custGeom>
            <a:avLst/>
            <a:gdLst/>
            <a:ahLst/>
            <a:cxnLst/>
            <a:rect l="l" t="t" r="r" b="b"/>
            <a:pathLst>
              <a:path w="1865066" h="2171838">
                <a:moveTo>
                  <a:pt x="0" y="0"/>
                </a:moveTo>
                <a:lnTo>
                  <a:pt x="1865066" y="0"/>
                </a:lnTo>
                <a:lnTo>
                  <a:pt x="1865066" y="2171838"/>
                </a:lnTo>
                <a:lnTo>
                  <a:pt x="0" y="217183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42" name="TextBox 42"/>
          <p:cNvSpPr txBox="1"/>
          <p:nvPr/>
        </p:nvSpPr>
        <p:spPr>
          <a:xfrm>
            <a:off x="2212372" y="867679"/>
            <a:ext cx="13554759" cy="8583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56"/>
              </a:lnSpc>
            </a:pPr>
            <a:r>
              <a:rPr lang="en-US" sz="5700">
                <a:solidFill>
                  <a:srgbClr val="FFFFFF"/>
                </a:solidFill>
                <a:latin typeface="Blogger Bold"/>
              </a:rPr>
              <a:t>MOJA APLIKACJA WŚRÓD INNYCH 05/15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1028700" y="2849055"/>
            <a:ext cx="2930530" cy="4236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23"/>
              </a:lnSpc>
            </a:pPr>
            <a:r>
              <a:rPr lang="en-US" sz="2799">
                <a:solidFill>
                  <a:srgbClr val="FFFFFF"/>
                </a:solidFill>
                <a:latin typeface="Blogger Bold"/>
              </a:rPr>
              <a:t>ŁATWOŚĆ OBSŁUGI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1028700" y="3253677"/>
            <a:ext cx="4628669" cy="2082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360"/>
              </a:lnSpc>
            </a:pPr>
            <a:r>
              <a:rPr lang="en-US" sz="2400">
                <a:solidFill>
                  <a:srgbClr val="FFFFFF"/>
                </a:solidFill>
                <a:latin typeface="Source Sans Pro"/>
              </a:rPr>
              <a:t>Aplikacje tego typu charakteryzują się intuicyjnym interfejsem, zapewniając prostą nawigację dla użytkowników o różnym stopniu zaawansowania.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12700251" y="2849055"/>
            <a:ext cx="4559049" cy="4236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023"/>
              </a:lnSpc>
            </a:pPr>
            <a:r>
              <a:rPr lang="en-US" sz="2799">
                <a:solidFill>
                  <a:srgbClr val="FFFFFF"/>
                </a:solidFill>
                <a:latin typeface="Blogger Bold"/>
              </a:rPr>
              <a:t>TRENDY ROZWOJU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11810658" y="3253677"/>
            <a:ext cx="5448642" cy="1663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360"/>
              </a:lnSpc>
            </a:pPr>
            <a:r>
              <a:rPr lang="en-US" sz="2400">
                <a:solidFill>
                  <a:srgbClr val="FFFFFF"/>
                </a:solidFill>
                <a:latin typeface="Source Sans Pro"/>
              </a:rPr>
              <a:t>Dynamiczny rozwój oraz wprowadzanie nowości i innowacji zapewnia ciągłe dostosowywanie się do preferencji użytkowników. 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1028700" y="6694121"/>
            <a:ext cx="3162777" cy="4236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23"/>
              </a:lnSpc>
            </a:pPr>
            <a:r>
              <a:rPr lang="en-US" sz="2799">
                <a:solidFill>
                  <a:srgbClr val="FFFFFF"/>
                </a:solidFill>
                <a:latin typeface="Blogger Bold"/>
              </a:rPr>
              <a:t>DOSTĘPNOŚĆ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1028700" y="7098743"/>
            <a:ext cx="3764320" cy="1663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360"/>
              </a:lnSpc>
            </a:pPr>
            <a:r>
              <a:rPr lang="en-US" sz="2400">
                <a:solidFill>
                  <a:srgbClr val="FFFFFF"/>
                </a:solidFill>
                <a:latin typeface="Source Sans Pro"/>
              </a:rPr>
              <a:t>Dostęp do bogatej biblioteki filmów oraz innych funkcji społecznościowych w dowolnym miejscu i czasie.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13906629" y="6096470"/>
            <a:ext cx="3324096" cy="4236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023"/>
              </a:lnSpc>
            </a:pPr>
            <a:r>
              <a:rPr lang="en-US" sz="2799">
                <a:solidFill>
                  <a:srgbClr val="FFFFFF"/>
                </a:solidFill>
                <a:latin typeface="Blogger Bold"/>
              </a:rPr>
              <a:t>DLA KAŻDEGO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13547093" y="6501092"/>
            <a:ext cx="3683632" cy="2920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360"/>
              </a:lnSpc>
            </a:pPr>
            <a:r>
              <a:rPr lang="en-US" sz="2400">
                <a:solidFill>
                  <a:srgbClr val="FFFFFF"/>
                </a:solidFill>
                <a:latin typeface="Source Sans Pro"/>
              </a:rPr>
              <a:t>Zaprojektowana z myślą o różnorodnych preferencjach filmowych, aplikacja oferuje szeroki wybór gatunków filmów spełniających wymagania dorosłych i młodych.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736387" y="2052873"/>
            <a:ext cx="1111152" cy="277788"/>
          </a:xfrm>
          <a:custGeom>
            <a:avLst/>
            <a:gdLst/>
            <a:ahLst/>
            <a:cxnLst/>
            <a:rect l="l" t="t" r="r" b="b"/>
            <a:pathLst>
              <a:path w="1111152" h="277788">
                <a:moveTo>
                  <a:pt x="0" y="0"/>
                </a:moveTo>
                <a:lnTo>
                  <a:pt x="1111152" y="0"/>
                </a:lnTo>
                <a:lnTo>
                  <a:pt x="1111152" y="277788"/>
                </a:lnTo>
                <a:lnTo>
                  <a:pt x="0" y="27778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736387" y="2950778"/>
            <a:ext cx="2450905" cy="2450905"/>
          </a:xfrm>
          <a:custGeom>
            <a:avLst/>
            <a:gdLst/>
            <a:ahLst/>
            <a:cxnLst/>
            <a:rect l="l" t="t" r="r" b="b"/>
            <a:pathLst>
              <a:path w="2450905" h="2450905">
                <a:moveTo>
                  <a:pt x="0" y="0"/>
                </a:moveTo>
                <a:lnTo>
                  <a:pt x="2450905" y="0"/>
                </a:lnTo>
                <a:lnTo>
                  <a:pt x="2450905" y="2450905"/>
                </a:lnTo>
                <a:lnTo>
                  <a:pt x="0" y="245090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 w="47625" cap="rnd">
            <a:solidFill>
              <a:srgbClr val="000000"/>
            </a:solidFill>
            <a:prstDash val="solid"/>
            <a:round/>
          </a:ln>
        </p:spPr>
      </p:sp>
      <p:sp>
        <p:nvSpPr>
          <p:cNvPr id="5" name="Freeform 5"/>
          <p:cNvSpPr/>
          <p:nvPr/>
        </p:nvSpPr>
        <p:spPr>
          <a:xfrm>
            <a:off x="7427346" y="2950778"/>
            <a:ext cx="2450905" cy="2450905"/>
          </a:xfrm>
          <a:custGeom>
            <a:avLst/>
            <a:gdLst/>
            <a:ahLst/>
            <a:cxnLst/>
            <a:rect l="l" t="t" r="r" b="b"/>
            <a:pathLst>
              <a:path w="2450905" h="2450905">
                <a:moveTo>
                  <a:pt x="0" y="0"/>
                </a:moveTo>
                <a:lnTo>
                  <a:pt x="2450905" y="0"/>
                </a:lnTo>
                <a:lnTo>
                  <a:pt x="2450905" y="2450905"/>
                </a:lnTo>
                <a:lnTo>
                  <a:pt x="0" y="245090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 w="47625" cap="rnd">
            <a:solidFill>
              <a:srgbClr val="000000"/>
            </a:solidFill>
            <a:prstDash val="solid"/>
            <a:round/>
          </a:ln>
        </p:spPr>
      </p:sp>
      <p:sp>
        <p:nvSpPr>
          <p:cNvPr id="6" name="Freeform 6"/>
          <p:cNvSpPr/>
          <p:nvPr/>
        </p:nvSpPr>
        <p:spPr>
          <a:xfrm>
            <a:off x="10713168" y="3482977"/>
            <a:ext cx="1880275" cy="1125815"/>
          </a:xfrm>
          <a:custGeom>
            <a:avLst/>
            <a:gdLst/>
            <a:ahLst/>
            <a:cxnLst/>
            <a:rect l="l" t="t" r="r" b="b"/>
            <a:pathLst>
              <a:path w="1880275" h="1125815">
                <a:moveTo>
                  <a:pt x="0" y="0"/>
                </a:moveTo>
                <a:lnTo>
                  <a:pt x="1880276" y="0"/>
                </a:lnTo>
                <a:lnTo>
                  <a:pt x="1880276" y="1125815"/>
                </a:lnTo>
                <a:lnTo>
                  <a:pt x="0" y="112581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5038780" y="3195123"/>
            <a:ext cx="1537079" cy="1906454"/>
          </a:xfrm>
          <a:custGeom>
            <a:avLst/>
            <a:gdLst/>
            <a:ahLst/>
            <a:cxnLst/>
            <a:rect l="l" t="t" r="r" b="b"/>
            <a:pathLst>
              <a:path w="1537079" h="1906454">
                <a:moveTo>
                  <a:pt x="0" y="0"/>
                </a:moveTo>
                <a:lnTo>
                  <a:pt x="1537078" y="0"/>
                </a:lnTo>
                <a:lnTo>
                  <a:pt x="1537078" y="1906454"/>
                </a:lnTo>
                <a:lnTo>
                  <a:pt x="0" y="190645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3428361" y="2790727"/>
            <a:ext cx="3123252" cy="2510314"/>
          </a:xfrm>
          <a:custGeom>
            <a:avLst/>
            <a:gdLst/>
            <a:ahLst/>
            <a:cxnLst/>
            <a:rect l="l" t="t" r="r" b="b"/>
            <a:pathLst>
              <a:path w="3123252" h="2510314">
                <a:moveTo>
                  <a:pt x="0" y="0"/>
                </a:moveTo>
                <a:lnTo>
                  <a:pt x="3123252" y="0"/>
                </a:lnTo>
                <a:lnTo>
                  <a:pt x="3123252" y="2510314"/>
                </a:lnTo>
                <a:lnTo>
                  <a:pt x="0" y="251031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699864" y="709221"/>
            <a:ext cx="14150034" cy="1076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632"/>
              </a:lnSpc>
            </a:pPr>
            <a:r>
              <a:rPr lang="en-US" sz="7066">
                <a:solidFill>
                  <a:srgbClr val="FFFFFF"/>
                </a:solidFill>
                <a:latin typeface="Blogger Bold"/>
              </a:rPr>
              <a:t>TECHNOLOGIE I NARZĘDZIA 06/15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584268" y="5673546"/>
            <a:ext cx="2953731" cy="4657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02"/>
              </a:lnSpc>
            </a:pPr>
            <a:r>
              <a:rPr lang="en-US" sz="3058">
                <a:solidFill>
                  <a:srgbClr val="FFFFFF"/>
                </a:solidFill>
                <a:latin typeface="Blogger Bold"/>
              </a:rPr>
              <a:t>FLUTTERFLOW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175933" y="5463996"/>
            <a:ext cx="2953731" cy="8848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02"/>
              </a:lnSpc>
            </a:pPr>
            <a:r>
              <a:rPr lang="en-US" sz="3058">
                <a:solidFill>
                  <a:srgbClr val="FFFFFF"/>
                </a:solidFill>
                <a:latin typeface="Blogger Bold"/>
              </a:rPr>
              <a:t>FIREBASE &amp; FIRECLOUD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247067" y="5673546"/>
            <a:ext cx="2887931" cy="4657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02"/>
              </a:lnSpc>
            </a:pPr>
            <a:r>
              <a:rPr lang="en-US" sz="3058">
                <a:solidFill>
                  <a:srgbClr val="FFFFFF"/>
                </a:solidFill>
                <a:latin typeface="Blogger Bold"/>
              </a:rPr>
              <a:t>SUKCES</a:t>
            </a:r>
          </a:p>
        </p:txBody>
      </p:sp>
      <p:sp>
        <p:nvSpPr>
          <p:cNvPr id="13" name="Freeform 13"/>
          <p:cNvSpPr/>
          <p:nvPr/>
        </p:nvSpPr>
        <p:spPr>
          <a:xfrm>
            <a:off x="16272268" y="-824444"/>
            <a:ext cx="2749245" cy="3196796"/>
          </a:xfrm>
          <a:custGeom>
            <a:avLst/>
            <a:gdLst/>
            <a:ahLst/>
            <a:cxnLst/>
            <a:rect l="l" t="t" r="r" b="b"/>
            <a:pathLst>
              <a:path w="2749245" h="3196796">
                <a:moveTo>
                  <a:pt x="0" y="0"/>
                </a:moveTo>
                <a:lnTo>
                  <a:pt x="2749244" y="0"/>
                </a:lnTo>
                <a:lnTo>
                  <a:pt x="2749244" y="3196796"/>
                </a:lnTo>
                <a:lnTo>
                  <a:pt x="0" y="319679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6739993" y="-350802"/>
            <a:ext cx="2745249" cy="3196796"/>
          </a:xfrm>
          <a:custGeom>
            <a:avLst/>
            <a:gdLst/>
            <a:ahLst/>
            <a:cxnLst/>
            <a:rect l="l" t="t" r="r" b="b"/>
            <a:pathLst>
              <a:path w="2745249" h="3196796">
                <a:moveTo>
                  <a:pt x="0" y="0"/>
                </a:moveTo>
                <a:lnTo>
                  <a:pt x="2745248" y="0"/>
                </a:lnTo>
                <a:lnTo>
                  <a:pt x="2745248" y="3196796"/>
                </a:lnTo>
                <a:lnTo>
                  <a:pt x="0" y="319679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1699864" y="6463104"/>
            <a:ext cx="14435134" cy="3114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199"/>
              </a:lnSpc>
            </a:pPr>
            <a:r>
              <a:rPr lang="en-US" sz="2999">
                <a:solidFill>
                  <a:srgbClr val="FFFFFF"/>
                </a:solidFill>
                <a:latin typeface="Source Sans Pro"/>
              </a:rPr>
              <a:t>Projekt wykorzystuje Flutterflow do szybkiego tworzenia interfejsu aplikacji mobilnej. Główny framework to Flutter z językiem Dart. Integracja z Firebase umożliwia efektywne zarządzanie danymi, autentykację, przechowywanie informacji i synchronizację w czasie rzeczywistym. Firecloud jako platforma przechowywania danych w chmurze zapewnia skalowalność i elastyczność. Te technologie razem tworzą solidne fundamenty dla efektywnego projektu aplikacji mobilnej.</a:t>
            </a:r>
          </a:p>
        </p:txBody>
      </p:sp>
      <p:sp>
        <p:nvSpPr>
          <p:cNvPr id="16" name="Freeform 16"/>
          <p:cNvSpPr/>
          <p:nvPr/>
        </p:nvSpPr>
        <p:spPr>
          <a:xfrm>
            <a:off x="-1628706" y="6510729"/>
            <a:ext cx="2749245" cy="3196796"/>
          </a:xfrm>
          <a:custGeom>
            <a:avLst/>
            <a:gdLst/>
            <a:ahLst/>
            <a:cxnLst/>
            <a:rect l="l" t="t" r="r" b="b"/>
            <a:pathLst>
              <a:path w="2749245" h="3196796">
                <a:moveTo>
                  <a:pt x="0" y="0"/>
                </a:moveTo>
                <a:lnTo>
                  <a:pt x="2749245" y="0"/>
                </a:lnTo>
                <a:lnTo>
                  <a:pt x="2749245" y="3196796"/>
                </a:lnTo>
                <a:lnTo>
                  <a:pt x="0" y="319679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-1160981" y="6984371"/>
            <a:ext cx="2745249" cy="3196796"/>
          </a:xfrm>
          <a:custGeom>
            <a:avLst/>
            <a:gdLst/>
            <a:ahLst/>
            <a:cxnLst/>
            <a:rect l="l" t="t" r="r" b="b"/>
            <a:pathLst>
              <a:path w="2745249" h="3196796">
                <a:moveTo>
                  <a:pt x="0" y="0"/>
                </a:moveTo>
                <a:lnTo>
                  <a:pt x="2745249" y="0"/>
                </a:lnTo>
                <a:lnTo>
                  <a:pt x="2745249" y="3196796"/>
                </a:lnTo>
                <a:lnTo>
                  <a:pt x="0" y="319679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764329" y="-246535"/>
            <a:ext cx="2523671" cy="2934501"/>
          </a:xfrm>
          <a:custGeom>
            <a:avLst/>
            <a:gdLst/>
            <a:ahLst/>
            <a:cxnLst/>
            <a:rect l="l" t="t" r="r" b="b"/>
            <a:pathLst>
              <a:path w="2523671" h="2934501">
                <a:moveTo>
                  <a:pt x="0" y="0"/>
                </a:moveTo>
                <a:lnTo>
                  <a:pt x="2523671" y="0"/>
                </a:lnTo>
                <a:lnTo>
                  <a:pt x="2523671" y="2934501"/>
                </a:lnTo>
                <a:lnTo>
                  <a:pt x="0" y="293450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5409382" y="221154"/>
            <a:ext cx="2520003" cy="2934501"/>
          </a:xfrm>
          <a:custGeom>
            <a:avLst/>
            <a:gdLst/>
            <a:ahLst/>
            <a:cxnLst/>
            <a:rect l="l" t="t" r="r" b="b"/>
            <a:pathLst>
              <a:path w="2520003" h="2934501">
                <a:moveTo>
                  <a:pt x="0" y="0"/>
                </a:moveTo>
                <a:lnTo>
                  <a:pt x="2520003" y="0"/>
                </a:lnTo>
                <a:lnTo>
                  <a:pt x="2520003" y="2934501"/>
                </a:lnTo>
                <a:lnTo>
                  <a:pt x="0" y="293450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3062475" y="4424674"/>
            <a:ext cx="4903670" cy="3937113"/>
            <a:chOff x="0" y="0"/>
            <a:chExt cx="7467600" cy="599567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7467600" cy="4513580"/>
            </a:xfrm>
            <a:custGeom>
              <a:avLst/>
              <a:gdLst/>
              <a:ahLst/>
              <a:cxnLst/>
              <a:rect l="l" t="t" r="r" b="b"/>
              <a:pathLst>
                <a:path w="7467600" h="4513580">
                  <a:moveTo>
                    <a:pt x="7127240" y="0"/>
                  </a:moveTo>
                  <a:lnTo>
                    <a:pt x="340360" y="0"/>
                  </a:lnTo>
                  <a:cubicBezTo>
                    <a:pt x="152400" y="0"/>
                    <a:pt x="0" y="152400"/>
                    <a:pt x="0" y="340360"/>
                  </a:cubicBezTo>
                  <a:lnTo>
                    <a:pt x="0" y="4513580"/>
                  </a:lnTo>
                  <a:lnTo>
                    <a:pt x="7467600" y="4513580"/>
                  </a:lnTo>
                  <a:lnTo>
                    <a:pt x="7467600" y="340360"/>
                  </a:lnTo>
                  <a:cubicBezTo>
                    <a:pt x="7467600" y="152400"/>
                    <a:pt x="7315200" y="0"/>
                    <a:pt x="7127240" y="0"/>
                  </a:cubicBezTo>
                  <a:close/>
                  <a:moveTo>
                    <a:pt x="7142480" y="4188460"/>
                  </a:moveTo>
                  <a:lnTo>
                    <a:pt x="314961" y="4188460"/>
                  </a:lnTo>
                  <a:lnTo>
                    <a:pt x="314961" y="353060"/>
                  </a:lnTo>
                  <a:lnTo>
                    <a:pt x="7142480" y="353060"/>
                  </a:lnTo>
                  <a:lnTo>
                    <a:pt x="7142480" y="41884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0" y="4514850"/>
              <a:ext cx="7467600" cy="695960"/>
            </a:xfrm>
            <a:custGeom>
              <a:avLst/>
              <a:gdLst/>
              <a:ahLst/>
              <a:cxnLst/>
              <a:rect l="l" t="t" r="r" b="b"/>
              <a:pathLst>
                <a:path w="7467600" h="695960">
                  <a:moveTo>
                    <a:pt x="0" y="355600"/>
                  </a:moveTo>
                  <a:cubicBezTo>
                    <a:pt x="0" y="543560"/>
                    <a:pt x="152400" y="695960"/>
                    <a:pt x="340360" y="695960"/>
                  </a:cubicBezTo>
                  <a:lnTo>
                    <a:pt x="7127240" y="695960"/>
                  </a:lnTo>
                  <a:cubicBezTo>
                    <a:pt x="7315200" y="695960"/>
                    <a:pt x="7467600" y="543560"/>
                    <a:pt x="7467600" y="355600"/>
                  </a:cubicBezTo>
                  <a:lnTo>
                    <a:pt x="7467600" y="0"/>
                  </a:lnTo>
                  <a:lnTo>
                    <a:pt x="0" y="0"/>
                  </a:lnTo>
                  <a:lnTo>
                    <a:pt x="0" y="355600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2429510" y="5210810"/>
              <a:ext cx="2606040" cy="791210"/>
            </a:xfrm>
            <a:custGeom>
              <a:avLst/>
              <a:gdLst/>
              <a:ahLst/>
              <a:cxnLst/>
              <a:rect l="l" t="t" r="r" b="b"/>
              <a:pathLst>
                <a:path w="2606040" h="791210">
                  <a:moveTo>
                    <a:pt x="1258570" y="0"/>
                  </a:moveTo>
                  <a:lnTo>
                    <a:pt x="453390" y="0"/>
                  </a:lnTo>
                  <a:cubicBezTo>
                    <a:pt x="453390" y="0"/>
                    <a:pt x="429260" y="370840"/>
                    <a:pt x="403860" y="525780"/>
                  </a:cubicBezTo>
                  <a:cubicBezTo>
                    <a:pt x="359410" y="791210"/>
                    <a:pt x="87630" y="706120"/>
                    <a:pt x="10160" y="762000"/>
                  </a:cubicBezTo>
                  <a:cubicBezTo>
                    <a:pt x="0" y="769620"/>
                    <a:pt x="5080" y="786130"/>
                    <a:pt x="17780" y="786130"/>
                  </a:cubicBezTo>
                  <a:lnTo>
                    <a:pt x="2588260" y="786130"/>
                  </a:lnTo>
                  <a:cubicBezTo>
                    <a:pt x="2600960" y="786130"/>
                    <a:pt x="2606040" y="769620"/>
                    <a:pt x="2595880" y="762000"/>
                  </a:cubicBezTo>
                  <a:cubicBezTo>
                    <a:pt x="2518410" y="706120"/>
                    <a:pt x="2246630" y="791210"/>
                    <a:pt x="2202180" y="525780"/>
                  </a:cubicBezTo>
                  <a:cubicBezTo>
                    <a:pt x="2176780" y="370840"/>
                    <a:pt x="2152650" y="0"/>
                    <a:pt x="2152650" y="0"/>
                  </a:cubicBezTo>
                  <a:lnTo>
                    <a:pt x="1258570" y="0"/>
                  </a:lnTo>
                  <a:close/>
                </a:path>
              </a:pathLst>
            </a:custGeom>
            <a:solidFill>
              <a:srgbClr val="BBBBBB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314960" y="353060"/>
              <a:ext cx="6827520" cy="3835400"/>
            </a:xfrm>
            <a:custGeom>
              <a:avLst/>
              <a:gdLst/>
              <a:ahLst/>
              <a:cxnLst/>
              <a:rect l="l" t="t" r="r" b="b"/>
              <a:pathLst>
                <a:path w="6827520" h="3835400">
                  <a:moveTo>
                    <a:pt x="0" y="0"/>
                  </a:moveTo>
                  <a:lnTo>
                    <a:pt x="6827520" y="0"/>
                  </a:lnTo>
                  <a:lnTo>
                    <a:pt x="6827520" y="3835400"/>
                  </a:lnTo>
                  <a:lnTo>
                    <a:pt x="0" y="3835400"/>
                  </a:lnTo>
                  <a:close/>
                </a:path>
              </a:pathLst>
            </a:custGeom>
            <a:blipFill>
              <a:blip r:embed="rId7"/>
              <a:stretch>
                <a:fillRect t="-3585" b="-14284"/>
              </a:stretch>
            </a:blipFill>
          </p:spPr>
        </p:sp>
      </p:grpSp>
      <p:sp>
        <p:nvSpPr>
          <p:cNvPr id="10" name="Freeform 10"/>
          <p:cNvSpPr/>
          <p:nvPr/>
        </p:nvSpPr>
        <p:spPr>
          <a:xfrm>
            <a:off x="8789527" y="5437757"/>
            <a:ext cx="1907923" cy="1907923"/>
          </a:xfrm>
          <a:custGeom>
            <a:avLst/>
            <a:gdLst/>
            <a:ahLst/>
            <a:cxnLst/>
            <a:rect l="l" t="t" r="r" b="b"/>
            <a:pathLst>
              <a:path w="1907923" h="1907923">
                <a:moveTo>
                  <a:pt x="0" y="0"/>
                </a:moveTo>
                <a:lnTo>
                  <a:pt x="1907924" y="0"/>
                </a:lnTo>
                <a:lnTo>
                  <a:pt x="1907924" y="1907924"/>
                </a:lnTo>
                <a:lnTo>
                  <a:pt x="0" y="190792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8974451" y="2942308"/>
            <a:ext cx="1538077" cy="1907923"/>
          </a:xfrm>
          <a:custGeom>
            <a:avLst/>
            <a:gdLst/>
            <a:ahLst/>
            <a:cxnLst/>
            <a:rect l="l" t="t" r="r" b="b"/>
            <a:pathLst>
              <a:path w="1538077" h="1907923">
                <a:moveTo>
                  <a:pt x="0" y="0"/>
                </a:moveTo>
                <a:lnTo>
                  <a:pt x="1538077" y="0"/>
                </a:lnTo>
                <a:lnTo>
                  <a:pt x="1538077" y="1907923"/>
                </a:lnTo>
                <a:lnTo>
                  <a:pt x="0" y="190792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8789527" y="7936231"/>
            <a:ext cx="1907923" cy="1907923"/>
          </a:xfrm>
          <a:custGeom>
            <a:avLst/>
            <a:gdLst/>
            <a:ahLst/>
            <a:cxnLst/>
            <a:rect l="l" t="t" r="r" b="b"/>
            <a:pathLst>
              <a:path w="1907923" h="1907923">
                <a:moveTo>
                  <a:pt x="0" y="0"/>
                </a:moveTo>
                <a:lnTo>
                  <a:pt x="1907924" y="0"/>
                </a:lnTo>
                <a:lnTo>
                  <a:pt x="1907924" y="1907923"/>
                </a:lnTo>
                <a:lnTo>
                  <a:pt x="0" y="190792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651015" y="533355"/>
            <a:ext cx="12023813" cy="20317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32"/>
              </a:lnSpc>
            </a:pPr>
            <a:r>
              <a:rPr lang="en-US" sz="7066">
                <a:solidFill>
                  <a:srgbClr val="FFFFFF"/>
                </a:solidFill>
                <a:latin typeface="Blogger Bold"/>
              </a:rPr>
              <a:t>TECHNOLOGIE I NARZĘDZIA - FLUTTERFLOW 07/15</a:t>
            </a:r>
          </a:p>
        </p:txBody>
      </p:sp>
      <p:sp>
        <p:nvSpPr>
          <p:cNvPr id="14" name="AutoShape 14"/>
          <p:cNvSpPr/>
          <p:nvPr/>
        </p:nvSpPr>
        <p:spPr>
          <a:xfrm>
            <a:off x="10793327" y="4002081"/>
            <a:ext cx="1945643" cy="1883821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5" name="AutoShape 15"/>
          <p:cNvSpPr/>
          <p:nvPr/>
        </p:nvSpPr>
        <p:spPr>
          <a:xfrm flipV="1">
            <a:off x="11023400" y="6312295"/>
            <a:ext cx="1630131" cy="250035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6" name="AutoShape 16"/>
          <p:cNvSpPr/>
          <p:nvPr/>
        </p:nvSpPr>
        <p:spPr>
          <a:xfrm flipV="1">
            <a:off x="10842164" y="6815027"/>
            <a:ext cx="1867971" cy="179268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7" name="TextBox 17"/>
          <p:cNvSpPr txBox="1"/>
          <p:nvPr/>
        </p:nvSpPr>
        <p:spPr>
          <a:xfrm>
            <a:off x="4704826" y="2942308"/>
            <a:ext cx="3955299" cy="4236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023"/>
              </a:lnSpc>
            </a:pPr>
            <a:r>
              <a:rPr lang="en-US" sz="2799">
                <a:solidFill>
                  <a:srgbClr val="FFFFFF"/>
                </a:solidFill>
                <a:latin typeface="Blogger Bold"/>
              </a:rPr>
              <a:t>FRAMEWORK FLUTTER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487347" y="5036741"/>
            <a:ext cx="2168831" cy="4236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023"/>
              </a:lnSpc>
            </a:pPr>
            <a:r>
              <a:rPr lang="en-US" sz="2799">
                <a:solidFill>
                  <a:srgbClr val="FFFFFF"/>
                </a:solidFill>
                <a:latin typeface="Blogger Bold"/>
              </a:rPr>
              <a:t>JĘZYK DART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4582146" y="7749669"/>
            <a:ext cx="4077979" cy="4236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23"/>
              </a:lnSpc>
            </a:pPr>
            <a:r>
              <a:rPr lang="en-US" sz="2799">
                <a:solidFill>
                  <a:srgbClr val="FFFFFF"/>
                </a:solidFill>
                <a:latin typeface="Blogger Bold"/>
              </a:rPr>
              <a:t>INTERFEJS DRAG &amp; DROP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718062" y="3413582"/>
            <a:ext cx="7942063" cy="1243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Source Sans Pro"/>
              </a:rPr>
              <a:t>Flutterflow bazuje na wydajnym i elastycznym frameworku Flutter, który umożliwia jednoczesne tworzenie aplikacji dla wielu platform, takich jak Android, iOS, web czy desktop. 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718062" y="5512554"/>
            <a:ext cx="7938115" cy="2082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Source Sans Pro"/>
              </a:rPr>
              <a:t>Projektowanie w Flutterflow odbywa się przy użyciu języka Dart. Dart jest wydajnym, obiektowym językiem programowania, który idealnie współpracuje z frameworkiem Flutter, umożliwiając szybki rozwój i łatwą skalowalność aplikacji.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718062" y="8125716"/>
            <a:ext cx="7942063" cy="2082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Source Sans Pro"/>
              </a:rPr>
              <a:t>Interfejs Drag &amp; Drop umożliwia intuicyjne projektowanie interfejsu poprzez przeciąganie i upuszczanie elementów, eliminując potrzebę zaawansowanej wiedzy programistycznej. To narzędzie stawia na prostotę i efektywność w procesie tworzenia aplikacji.</a:t>
            </a:r>
          </a:p>
        </p:txBody>
      </p:sp>
      <p:sp>
        <p:nvSpPr>
          <p:cNvPr id="23" name="Freeform 23"/>
          <p:cNvSpPr/>
          <p:nvPr/>
        </p:nvSpPr>
        <p:spPr>
          <a:xfrm>
            <a:off x="-1494971" y="-248047"/>
            <a:ext cx="2523671" cy="2934501"/>
          </a:xfrm>
          <a:custGeom>
            <a:avLst/>
            <a:gdLst/>
            <a:ahLst/>
            <a:cxnLst/>
            <a:rect l="l" t="t" r="r" b="b"/>
            <a:pathLst>
              <a:path w="2523671" h="2934501">
                <a:moveTo>
                  <a:pt x="0" y="0"/>
                </a:moveTo>
                <a:lnTo>
                  <a:pt x="2523671" y="0"/>
                </a:lnTo>
                <a:lnTo>
                  <a:pt x="2523671" y="2934502"/>
                </a:lnTo>
                <a:lnTo>
                  <a:pt x="0" y="29345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-1849918" y="219642"/>
            <a:ext cx="2520003" cy="2934501"/>
          </a:xfrm>
          <a:custGeom>
            <a:avLst/>
            <a:gdLst/>
            <a:ahLst/>
            <a:cxnLst/>
            <a:rect l="l" t="t" r="r" b="b"/>
            <a:pathLst>
              <a:path w="2520003" h="2934501">
                <a:moveTo>
                  <a:pt x="0" y="0"/>
                </a:moveTo>
                <a:lnTo>
                  <a:pt x="2520003" y="0"/>
                </a:lnTo>
                <a:lnTo>
                  <a:pt x="2520003" y="2934502"/>
                </a:lnTo>
                <a:lnTo>
                  <a:pt x="0" y="293450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" y="-9846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798224" y="7823664"/>
            <a:ext cx="3121726" cy="3629914"/>
          </a:xfrm>
          <a:custGeom>
            <a:avLst/>
            <a:gdLst/>
            <a:ahLst/>
            <a:cxnLst/>
            <a:rect l="l" t="t" r="r" b="b"/>
            <a:pathLst>
              <a:path w="3121726" h="3629914">
                <a:moveTo>
                  <a:pt x="0" y="0"/>
                </a:moveTo>
                <a:lnTo>
                  <a:pt x="3121726" y="0"/>
                </a:lnTo>
                <a:lnTo>
                  <a:pt x="3121726" y="3629914"/>
                </a:lnTo>
                <a:lnTo>
                  <a:pt x="0" y="36299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1237286" y="8402185"/>
            <a:ext cx="3117189" cy="3629914"/>
          </a:xfrm>
          <a:custGeom>
            <a:avLst/>
            <a:gdLst/>
            <a:ahLst/>
            <a:cxnLst/>
            <a:rect l="l" t="t" r="r" b="b"/>
            <a:pathLst>
              <a:path w="3117189" h="3629914">
                <a:moveTo>
                  <a:pt x="0" y="0"/>
                </a:moveTo>
                <a:lnTo>
                  <a:pt x="3117189" y="0"/>
                </a:lnTo>
                <a:lnTo>
                  <a:pt x="3117189" y="3629914"/>
                </a:lnTo>
                <a:lnTo>
                  <a:pt x="0" y="362991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>
            <a:grpSpLocks noChangeAspect="1"/>
          </p:cNvGrpSpPr>
          <p:nvPr/>
        </p:nvGrpSpPr>
        <p:grpSpPr>
          <a:xfrm rot="1858843">
            <a:off x="4381205" y="2475197"/>
            <a:ext cx="3176506" cy="6285263"/>
            <a:chOff x="0" y="0"/>
            <a:chExt cx="2620010" cy="5184140"/>
          </a:xfrm>
        </p:grpSpPr>
        <p:sp>
          <p:nvSpPr>
            <p:cNvPr id="6" name="Freeform 6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7"/>
              <a:stretch>
                <a:fillRect t="-295" b="-295"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id="15" name="Group 15"/>
          <p:cNvGrpSpPr>
            <a:grpSpLocks noChangeAspect="1"/>
          </p:cNvGrpSpPr>
          <p:nvPr/>
        </p:nvGrpSpPr>
        <p:grpSpPr>
          <a:xfrm rot="1858843">
            <a:off x="994529" y="8115870"/>
            <a:ext cx="3176506" cy="6285263"/>
            <a:chOff x="0" y="0"/>
            <a:chExt cx="2620010" cy="5184140"/>
          </a:xfrm>
        </p:grpSpPr>
        <p:sp>
          <p:nvSpPr>
            <p:cNvPr id="16" name="Freeform 16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7" name="Freeform 17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8"/>
              <a:stretch>
                <a:fillRect t="-295" b="-295"/>
              </a:stretch>
            </a:blipFill>
          </p:spPr>
        </p:sp>
        <p:sp>
          <p:nvSpPr>
            <p:cNvPr id="18" name="Freeform 18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19" name="Freeform 19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20" name="Freeform 20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21" name="Freeform 21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22" name="Freeform 22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23" name="Freeform 23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24" name="Freeform 24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id="25" name="Group 25"/>
          <p:cNvGrpSpPr>
            <a:grpSpLocks noChangeAspect="1"/>
          </p:cNvGrpSpPr>
          <p:nvPr/>
        </p:nvGrpSpPr>
        <p:grpSpPr>
          <a:xfrm rot="1858843">
            <a:off x="-378531" y="2603811"/>
            <a:ext cx="3176506" cy="6285263"/>
            <a:chOff x="0" y="0"/>
            <a:chExt cx="2620010" cy="5184140"/>
          </a:xfrm>
        </p:grpSpPr>
        <p:sp>
          <p:nvSpPr>
            <p:cNvPr id="26" name="Freeform 26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7" name="Freeform 27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9"/>
              <a:stretch>
                <a:fillRect t="-295" b="-295"/>
              </a:stretch>
            </a:blipFill>
          </p:spPr>
        </p:sp>
        <p:sp>
          <p:nvSpPr>
            <p:cNvPr id="28" name="Freeform 28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29" name="Freeform 29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30" name="Freeform 30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31" name="Freeform 31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32" name="Freeform 32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33" name="Freeform 33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34" name="Freeform 34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sp>
        <p:nvSpPr>
          <p:cNvPr id="35" name="Freeform 35"/>
          <p:cNvSpPr/>
          <p:nvPr/>
        </p:nvSpPr>
        <p:spPr>
          <a:xfrm>
            <a:off x="810631" y="1576438"/>
            <a:ext cx="1111152" cy="277788"/>
          </a:xfrm>
          <a:custGeom>
            <a:avLst/>
            <a:gdLst/>
            <a:ahLst/>
            <a:cxnLst/>
            <a:rect l="l" t="t" r="r" b="b"/>
            <a:pathLst>
              <a:path w="1111152" h="277788">
                <a:moveTo>
                  <a:pt x="0" y="0"/>
                </a:moveTo>
                <a:lnTo>
                  <a:pt x="1111152" y="0"/>
                </a:lnTo>
                <a:lnTo>
                  <a:pt x="1111152" y="277788"/>
                </a:lnTo>
                <a:lnTo>
                  <a:pt x="0" y="27778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36" name="Freeform 36"/>
          <p:cNvSpPr/>
          <p:nvPr/>
        </p:nvSpPr>
        <p:spPr>
          <a:xfrm>
            <a:off x="8947241" y="413396"/>
            <a:ext cx="1736421" cy="1456952"/>
          </a:xfrm>
          <a:custGeom>
            <a:avLst/>
            <a:gdLst/>
            <a:ahLst/>
            <a:cxnLst/>
            <a:rect l="l" t="t" r="r" b="b"/>
            <a:pathLst>
              <a:path w="1736421" h="1456952">
                <a:moveTo>
                  <a:pt x="0" y="0"/>
                </a:moveTo>
                <a:lnTo>
                  <a:pt x="1736421" y="0"/>
                </a:lnTo>
                <a:lnTo>
                  <a:pt x="1736421" y="1456952"/>
                </a:lnTo>
                <a:lnTo>
                  <a:pt x="0" y="1456952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-1949" r="-5311"/>
            </a:stretch>
          </a:blipFill>
          <a:ln w="47625" cap="rnd">
            <a:solidFill>
              <a:srgbClr val="000000"/>
            </a:solidFill>
            <a:prstDash val="solid"/>
            <a:round/>
          </a:ln>
        </p:spPr>
      </p:sp>
      <p:sp>
        <p:nvSpPr>
          <p:cNvPr id="37" name="Freeform 37"/>
          <p:cNvSpPr/>
          <p:nvPr/>
        </p:nvSpPr>
        <p:spPr>
          <a:xfrm>
            <a:off x="8933681" y="2365499"/>
            <a:ext cx="1736421" cy="1450975"/>
          </a:xfrm>
          <a:custGeom>
            <a:avLst/>
            <a:gdLst/>
            <a:ahLst/>
            <a:cxnLst/>
            <a:rect l="l" t="t" r="r" b="b"/>
            <a:pathLst>
              <a:path w="1736421" h="1450975">
                <a:moveTo>
                  <a:pt x="0" y="0"/>
                </a:moveTo>
                <a:lnTo>
                  <a:pt x="1736421" y="0"/>
                </a:lnTo>
                <a:lnTo>
                  <a:pt x="1736421" y="1450975"/>
                </a:lnTo>
                <a:lnTo>
                  <a:pt x="0" y="1450975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-9591" r="-2926" b="-3905"/>
            </a:stretch>
          </a:blipFill>
          <a:ln w="47625" cap="rnd">
            <a:solidFill>
              <a:srgbClr val="000000"/>
            </a:solidFill>
            <a:prstDash val="solid"/>
            <a:round/>
          </a:ln>
        </p:spPr>
      </p:sp>
      <p:sp>
        <p:nvSpPr>
          <p:cNvPr id="38" name="Freeform 38"/>
          <p:cNvSpPr/>
          <p:nvPr/>
        </p:nvSpPr>
        <p:spPr>
          <a:xfrm>
            <a:off x="8947138" y="6323852"/>
            <a:ext cx="1736421" cy="1450975"/>
          </a:xfrm>
          <a:custGeom>
            <a:avLst/>
            <a:gdLst/>
            <a:ahLst/>
            <a:cxnLst/>
            <a:rect l="l" t="t" r="r" b="b"/>
            <a:pathLst>
              <a:path w="1736421" h="1450975">
                <a:moveTo>
                  <a:pt x="0" y="0"/>
                </a:moveTo>
                <a:lnTo>
                  <a:pt x="1736421" y="0"/>
                </a:lnTo>
                <a:lnTo>
                  <a:pt x="1736421" y="1450975"/>
                </a:lnTo>
                <a:lnTo>
                  <a:pt x="0" y="1450975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t="-2356" b="-2356"/>
            </a:stretch>
          </a:blipFill>
          <a:ln w="47625" cap="rnd">
            <a:solidFill>
              <a:srgbClr val="000000"/>
            </a:solidFill>
            <a:prstDash val="solid"/>
            <a:round/>
          </a:ln>
        </p:spPr>
      </p:sp>
      <p:sp>
        <p:nvSpPr>
          <p:cNvPr id="39" name="Freeform 39"/>
          <p:cNvSpPr/>
          <p:nvPr/>
        </p:nvSpPr>
        <p:spPr>
          <a:xfrm>
            <a:off x="8952126" y="4359375"/>
            <a:ext cx="1733095" cy="1450127"/>
          </a:xfrm>
          <a:custGeom>
            <a:avLst/>
            <a:gdLst/>
            <a:ahLst/>
            <a:cxnLst/>
            <a:rect l="l" t="t" r="r" b="b"/>
            <a:pathLst>
              <a:path w="1733095" h="1450127">
                <a:moveTo>
                  <a:pt x="0" y="0"/>
                </a:moveTo>
                <a:lnTo>
                  <a:pt x="1733096" y="0"/>
                </a:lnTo>
                <a:lnTo>
                  <a:pt x="1733096" y="1450127"/>
                </a:lnTo>
                <a:lnTo>
                  <a:pt x="0" y="1450127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-1776" t="-1339" r="-2160" b="-4355"/>
            </a:stretch>
          </a:blipFill>
          <a:ln w="47625" cap="rnd">
            <a:solidFill>
              <a:srgbClr val="000000"/>
            </a:solidFill>
            <a:prstDash val="solid"/>
            <a:round/>
          </a:ln>
        </p:spPr>
      </p:sp>
      <p:sp>
        <p:nvSpPr>
          <p:cNvPr id="40" name="Freeform 40"/>
          <p:cNvSpPr/>
          <p:nvPr/>
        </p:nvSpPr>
        <p:spPr>
          <a:xfrm>
            <a:off x="8948801" y="8290923"/>
            <a:ext cx="1736421" cy="1523258"/>
          </a:xfrm>
          <a:custGeom>
            <a:avLst/>
            <a:gdLst/>
            <a:ahLst/>
            <a:cxnLst/>
            <a:rect l="l" t="t" r="r" b="b"/>
            <a:pathLst>
              <a:path w="1736421" h="1523258">
                <a:moveTo>
                  <a:pt x="0" y="0"/>
                </a:moveTo>
                <a:lnTo>
                  <a:pt x="1736421" y="0"/>
                </a:lnTo>
                <a:lnTo>
                  <a:pt x="1736421" y="1523258"/>
                </a:lnTo>
                <a:lnTo>
                  <a:pt x="0" y="1523258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-4284" r="-4284"/>
            </a:stretch>
          </a:blipFill>
          <a:ln w="47625" cap="rnd">
            <a:solidFill>
              <a:srgbClr val="000000"/>
            </a:solidFill>
            <a:prstDash val="solid"/>
            <a:round/>
          </a:ln>
        </p:spPr>
      </p:sp>
      <p:sp>
        <p:nvSpPr>
          <p:cNvPr id="41" name="TextBox 41"/>
          <p:cNvSpPr txBox="1"/>
          <p:nvPr/>
        </p:nvSpPr>
        <p:spPr>
          <a:xfrm>
            <a:off x="810630" y="430526"/>
            <a:ext cx="8333369" cy="7950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156"/>
              </a:lnSpc>
            </a:pPr>
            <a:r>
              <a:rPr lang="en-US" sz="5700" dirty="0">
                <a:solidFill>
                  <a:srgbClr val="FFFFFF"/>
                </a:solidFill>
                <a:latin typeface="Blogger Bold"/>
              </a:rPr>
              <a:t>REALIZACJA APLIKACJI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2154415" y="1457551"/>
            <a:ext cx="5936097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99"/>
              </a:lnSpc>
            </a:pPr>
            <a:r>
              <a:rPr lang="en-US" sz="2999" dirty="0">
                <a:solidFill>
                  <a:srgbClr val="FFFFFF"/>
                </a:solidFill>
                <a:latin typeface="Blogger Bold"/>
              </a:rPr>
              <a:t>EKRANY GŁÓWNE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10883591" y="421001"/>
            <a:ext cx="3838979" cy="381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00"/>
              </a:lnSpc>
            </a:pPr>
            <a:r>
              <a:rPr lang="en-US" sz="2500">
                <a:solidFill>
                  <a:srgbClr val="FFFFFF"/>
                </a:solidFill>
                <a:latin typeface="Blogger Bold"/>
              </a:rPr>
              <a:t>FILMY/STREAMING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10883591" y="773426"/>
            <a:ext cx="7160389" cy="824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360"/>
              </a:lnSpc>
            </a:pPr>
            <a:r>
              <a:rPr lang="en-US" sz="2400">
                <a:solidFill>
                  <a:srgbClr val="FFFFFF"/>
                </a:solidFill>
                <a:latin typeface="Source Sans Pro"/>
              </a:rPr>
              <a:t>Strona pozwalająca na dokonanie zakupu biletu na seans lub dostępu do filmu w postaci streamingu.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10883591" y="2234584"/>
            <a:ext cx="3838979" cy="381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00"/>
              </a:lnSpc>
            </a:pPr>
            <a:r>
              <a:rPr lang="en-US" sz="2500" dirty="0">
                <a:solidFill>
                  <a:srgbClr val="FFFFFF"/>
                </a:solidFill>
                <a:latin typeface="Blogger Bold"/>
              </a:rPr>
              <a:t>RABATY/DOŁADOWANIA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10883591" y="2587009"/>
            <a:ext cx="7160389" cy="1243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360"/>
              </a:lnSpc>
            </a:pPr>
            <a:r>
              <a:rPr lang="en-US" sz="2400" dirty="0" err="1">
                <a:solidFill>
                  <a:srgbClr val="FFFFFF"/>
                </a:solidFill>
                <a:latin typeface="Source Sans Pro"/>
              </a:rPr>
              <a:t>Strona</a:t>
            </a:r>
            <a:r>
              <a:rPr lang="en-US" sz="2400" dirty="0">
                <a:solidFill>
                  <a:srgbClr val="FFFFFF"/>
                </a:solidFill>
                <a:latin typeface="Source Sans Pro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Source Sans Pro"/>
              </a:rPr>
              <a:t>pozwalająca</a:t>
            </a:r>
            <a:r>
              <a:rPr lang="en-US" sz="2400" dirty="0">
                <a:solidFill>
                  <a:srgbClr val="FFFFFF"/>
                </a:solidFill>
                <a:latin typeface="Source Sans Pro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Source Sans Pro"/>
              </a:rPr>
              <a:t>sprawidzić</a:t>
            </a:r>
            <a:r>
              <a:rPr lang="en-US" sz="2400" dirty="0">
                <a:solidFill>
                  <a:srgbClr val="FFFFFF"/>
                </a:solidFill>
                <a:latin typeface="Source Sans Pro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Source Sans Pro"/>
              </a:rPr>
              <a:t>wysokość</a:t>
            </a:r>
            <a:r>
              <a:rPr lang="en-US" sz="2400" dirty="0">
                <a:solidFill>
                  <a:srgbClr val="FFFFFF"/>
                </a:solidFill>
                <a:latin typeface="Source Sans Pro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Source Sans Pro"/>
              </a:rPr>
              <a:t>salda</a:t>
            </a:r>
            <a:r>
              <a:rPr lang="en-US" sz="2400" dirty="0">
                <a:solidFill>
                  <a:srgbClr val="FFFFFF"/>
                </a:solidFill>
                <a:latin typeface="Source Sans Pro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Source Sans Pro"/>
              </a:rPr>
              <a:t>aplikacji</a:t>
            </a:r>
            <a:r>
              <a:rPr lang="en-US" sz="2400" dirty="0">
                <a:solidFill>
                  <a:srgbClr val="FFFFFF"/>
                </a:solidFill>
                <a:latin typeface="Source Sans Pro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Source Sans Pro"/>
              </a:rPr>
              <a:t>oraz</a:t>
            </a:r>
            <a:r>
              <a:rPr lang="en-US" sz="2400" dirty="0">
                <a:solidFill>
                  <a:srgbClr val="FFFFFF"/>
                </a:solidFill>
                <a:latin typeface="Source Sans Pro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Source Sans Pro"/>
              </a:rPr>
              <a:t>doładować</a:t>
            </a:r>
            <a:r>
              <a:rPr lang="en-US" sz="2400" dirty="0">
                <a:solidFill>
                  <a:srgbClr val="FFFFFF"/>
                </a:solidFill>
                <a:latin typeface="Source Sans Pro"/>
              </a:rPr>
              <a:t> je </a:t>
            </a:r>
            <a:r>
              <a:rPr lang="en-US" sz="2400" dirty="0" err="1">
                <a:solidFill>
                  <a:srgbClr val="FFFFFF"/>
                </a:solidFill>
                <a:latin typeface="Source Sans Pro"/>
              </a:rPr>
              <a:t>przy</a:t>
            </a:r>
            <a:r>
              <a:rPr lang="en-US" sz="2400" dirty="0">
                <a:solidFill>
                  <a:srgbClr val="FFFFFF"/>
                </a:solidFill>
                <a:latin typeface="Source Sans Pro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Source Sans Pro"/>
              </a:rPr>
              <a:t>pomocy</a:t>
            </a:r>
            <a:r>
              <a:rPr lang="en-US" sz="2400" dirty="0">
                <a:solidFill>
                  <a:srgbClr val="FFFFFF"/>
                </a:solidFill>
                <a:latin typeface="Source Sans Pro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Source Sans Pro"/>
              </a:rPr>
              <a:t>kodu</a:t>
            </a:r>
            <a:r>
              <a:rPr lang="en-US" sz="2400" dirty="0">
                <a:solidFill>
                  <a:srgbClr val="FFFFFF"/>
                </a:solidFill>
                <a:latin typeface="Source Sans Pro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Source Sans Pro"/>
              </a:rPr>
              <a:t>blik</a:t>
            </a:r>
            <a:r>
              <a:rPr lang="en-US" sz="2400" dirty="0">
                <a:solidFill>
                  <a:srgbClr val="FFFFFF"/>
                </a:solidFill>
                <a:latin typeface="Source Sans Pro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Source Sans Pro"/>
              </a:rPr>
              <a:t>lub</a:t>
            </a:r>
            <a:r>
              <a:rPr lang="en-US" sz="2400" dirty="0">
                <a:solidFill>
                  <a:srgbClr val="FFFFFF"/>
                </a:solidFill>
                <a:latin typeface="Source Sans Pro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Source Sans Pro"/>
              </a:rPr>
              <a:t>kodów</a:t>
            </a:r>
            <a:r>
              <a:rPr lang="en-US" sz="2400" dirty="0">
                <a:solidFill>
                  <a:srgbClr val="FFFFFF"/>
                </a:solidFill>
                <a:latin typeface="Source Sans Pro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Source Sans Pro"/>
              </a:rPr>
              <a:t>rabatowych</a:t>
            </a:r>
            <a:r>
              <a:rPr lang="en-US" sz="2400" dirty="0">
                <a:solidFill>
                  <a:srgbClr val="FFFFFF"/>
                </a:solidFill>
                <a:latin typeface="Source Sans Pro"/>
              </a:rPr>
              <a:t>.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10883591" y="4497964"/>
            <a:ext cx="3838979" cy="381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00"/>
              </a:lnSpc>
            </a:pPr>
            <a:r>
              <a:rPr lang="en-US" sz="2500">
                <a:solidFill>
                  <a:srgbClr val="FFFFFF"/>
                </a:solidFill>
                <a:latin typeface="Blogger Bold"/>
              </a:rPr>
              <a:t>ZAKUPY/TRANSAKCJE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10883591" y="4850389"/>
            <a:ext cx="7160389" cy="824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360"/>
              </a:lnSpc>
            </a:pPr>
            <a:r>
              <a:rPr lang="en-US" sz="2400">
                <a:solidFill>
                  <a:srgbClr val="FFFFFF"/>
                </a:solidFill>
                <a:latin typeface="Source Sans Pro"/>
              </a:rPr>
              <a:t>Strona pozwalająca sprawdzić wszystkie transakcje konta, aktualne bilety oraz wykupione streamingi.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10883591" y="6336782"/>
            <a:ext cx="3838979" cy="381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00"/>
              </a:lnSpc>
            </a:pPr>
            <a:r>
              <a:rPr lang="en-US" sz="2500">
                <a:solidFill>
                  <a:srgbClr val="FFFFFF"/>
                </a:solidFill>
                <a:latin typeface="Blogger Bold"/>
              </a:rPr>
              <a:t>SHORTS/KKTUBE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10883591" y="6689207"/>
            <a:ext cx="7160389" cy="1243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360"/>
              </a:lnSpc>
            </a:pPr>
            <a:r>
              <a:rPr lang="en-US" sz="2400">
                <a:solidFill>
                  <a:srgbClr val="FFFFFF"/>
                </a:solidFill>
                <a:latin typeface="Source Sans Pro"/>
              </a:rPr>
              <a:t>Strona pozwalająca przeglądać filmiki użytkowników oraz dodawać własne. Pozwala komentować i likować filmiki.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10883591" y="8331492"/>
            <a:ext cx="3838979" cy="381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00"/>
              </a:lnSpc>
            </a:pPr>
            <a:r>
              <a:rPr lang="en-US" sz="2500">
                <a:solidFill>
                  <a:srgbClr val="FFFFFF"/>
                </a:solidFill>
                <a:latin typeface="Blogger Bold"/>
              </a:rPr>
              <a:t>CZAT/KOMUNIKACJA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10883591" y="8683917"/>
            <a:ext cx="7160389" cy="1243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360"/>
              </a:lnSpc>
            </a:pPr>
            <a:r>
              <a:rPr lang="en-US" sz="2400">
                <a:solidFill>
                  <a:srgbClr val="FFFFFF"/>
                </a:solidFill>
                <a:latin typeface="Source Sans Pro"/>
              </a:rPr>
              <a:t>Strona pozwalająca komunikować się z innymi użytkownikami aplikacji w czasie rzeczywistym. Pozwala tworzyć zarówno czaty prywatne jak i grupowe.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6090957" y="1342679"/>
            <a:ext cx="2656156" cy="8583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156"/>
              </a:lnSpc>
            </a:pPr>
            <a:r>
              <a:rPr lang="en-US" sz="5700">
                <a:solidFill>
                  <a:srgbClr val="FFFFFF"/>
                </a:solidFill>
                <a:latin typeface="Blogger Bold"/>
              </a:rPr>
              <a:t>08/15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004962" y="-1020721"/>
            <a:ext cx="4509357" cy="5243438"/>
          </a:xfrm>
          <a:custGeom>
            <a:avLst/>
            <a:gdLst/>
            <a:ahLst/>
            <a:cxnLst/>
            <a:rect l="l" t="t" r="r" b="b"/>
            <a:pathLst>
              <a:path w="4509357" h="5243438">
                <a:moveTo>
                  <a:pt x="0" y="0"/>
                </a:moveTo>
                <a:lnTo>
                  <a:pt x="4509356" y="0"/>
                </a:lnTo>
                <a:lnTo>
                  <a:pt x="4509356" y="5243438"/>
                </a:lnTo>
                <a:lnTo>
                  <a:pt x="0" y="52434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3399662" y="1405244"/>
            <a:ext cx="4502802" cy="5243438"/>
          </a:xfrm>
          <a:custGeom>
            <a:avLst/>
            <a:gdLst/>
            <a:ahLst/>
            <a:cxnLst/>
            <a:rect l="l" t="t" r="r" b="b"/>
            <a:pathLst>
              <a:path w="4502802" h="5243438">
                <a:moveTo>
                  <a:pt x="0" y="0"/>
                </a:moveTo>
                <a:lnTo>
                  <a:pt x="4502802" y="0"/>
                </a:lnTo>
                <a:lnTo>
                  <a:pt x="4502802" y="5243437"/>
                </a:lnTo>
                <a:lnTo>
                  <a:pt x="0" y="524343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556959" y="1405244"/>
            <a:ext cx="1111152" cy="277788"/>
          </a:xfrm>
          <a:custGeom>
            <a:avLst/>
            <a:gdLst/>
            <a:ahLst/>
            <a:cxnLst/>
            <a:rect l="l" t="t" r="r" b="b"/>
            <a:pathLst>
              <a:path w="1111152" h="277788">
                <a:moveTo>
                  <a:pt x="0" y="0"/>
                </a:moveTo>
                <a:lnTo>
                  <a:pt x="1111152" y="0"/>
                </a:lnTo>
                <a:lnTo>
                  <a:pt x="1111152" y="277788"/>
                </a:lnTo>
                <a:lnTo>
                  <a:pt x="0" y="27778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202845" y="4603328"/>
            <a:ext cx="2680079" cy="5432593"/>
            <a:chOff x="0" y="0"/>
            <a:chExt cx="9398000" cy="19050000"/>
          </a:xfrm>
        </p:grpSpPr>
        <p:sp>
          <p:nvSpPr>
            <p:cNvPr id="7" name="Freeform 7"/>
            <p:cNvSpPr/>
            <p:nvPr/>
          </p:nvSpPr>
          <p:spPr>
            <a:xfrm>
              <a:off x="401955" y="301498"/>
              <a:ext cx="8566912" cy="18446877"/>
            </a:xfrm>
            <a:custGeom>
              <a:avLst/>
              <a:gdLst/>
              <a:ahLst/>
              <a:cxnLst/>
              <a:rect l="l" t="t" r="r" b="b"/>
              <a:pathLst>
                <a:path w="8566912" h="18446877">
                  <a:moveTo>
                    <a:pt x="7456551" y="18446877"/>
                  </a:moveTo>
                  <a:lnTo>
                    <a:pt x="1125220" y="18446877"/>
                  </a:lnTo>
                  <a:cubicBezTo>
                    <a:pt x="503809" y="18446877"/>
                    <a:pt x="0" y="17943067"/>
                    <a:pt x="0" y="17321657"/>
                  </a:cubicBezTo>
                  <a:lnTo>
                    <a:pt x="0" y="1085342"/>
                  </a:lnTo>
                  <a:cubicBezTo>
                    <a:pt x="0" y="485902"/>
                    <a:pt x="485902" y="0"/>
                    <a:pt x="1085342" y="0"/>
                  </a:cubicBezTo>
                  <a:lnTo>
                    <a:pt x="7504811" y="0"/>
                  </a:lnTo>
                  <a:cubicBezTo>
                    <a:pt x="8091424" y="0"/>
                    <a:pt x="8566912" y="475488"/>
                    <a:pt x="8566912" y="1062101"/>
                  </a:cubicBezTo>
                  <a:lnTo>
                    <a:pt x="8566912" y="17336515"/>
                  </a:lnTo>
                  <a:cubicBezTo>
                    <a:pt x="8566912" y="17949672"/>
                    <a:pt x="8069707" y="18446877"/>
                    <a:pt x="7456551" y="18446877"/>
                  </a:cubicBezTo>
                  <a:close/>
                </a:path>
              </a:pathLst>
            </a:custGeom>
            <a:blipFill>
              <a:blip r:embed="rId9"/>
              <a:stretch>
                <a:fillRect t="-616" b="-616"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0" y="0"/>
              <a:ext cx="9398000" cy="19050000"/>
            </a:xfrm>
            <a:custGeom>
              <a:avLst/>
              <a:gdLst/>
              <a:ahLst/>
              <a:cxnLst/>
              <a:rect l="l" t="t" r="r" b="b"/>
              <a:pathLst>
                <a:path w="9398000" h="19050000">
                  <a:moveTo>
                    <a:pt x="9398000" y="19050000"/>
                  </a:moveTo>
                  <a:lnTo>
                    <a:pt x="0" y="19050000"/>
                  </a:lnTo>
                  <a:lnTo>
                    <a:pt x="0" y="0"/>
                  </a:lnTo>
                  <a:lnTo>
                    <a:pt x="9398000" y="0"/>
                  </a:lnTo>
                  <a:lnTo>
                    <a:pt x="9398000" y="19050000"/>
                  </a:lnTo>
                  <a:close/>
                </a:path>
              </a:pathLst>
            </a:custGeom>
            <a:blipFill>
              <a:blip r:embed="rId10"/>
              <a:stretch>
                <a:fillRect l="-42" r="-42"/>
              </a:stretch>
            </a:blipFill>
          </p:spPr>
        </p:sp>
      </p:grpSp>
      <p:sp>
        <p:nvSpPr>
          <p:cNvPr id="9" name="AutoShape 9"/>
          <p:cNvSpPr/>
          <p:nvPr/>
        </p:nvSpPr>
        <p:spPr>
          <a:xfrm flipV="1">
            <a:off x="2523885" y="4810311"/>
            <a:ext cx="692062" cy="1678068"/>
          </a:xfrm>
          <a:prstGeom prst="line">
            <a:avLst/>
          </a:prstGeom>
          <a:ln w="47625" cap="flat">
            <a:solidFill>
              <a:srgbClr val="FF3131"/>
            </a:solidFill>
            <a:prstDash val="solid"/>
            <a:headEnd type="none" w="sm" len="sm"/>
            <a:tailEnd type="triangle" w="lg" len="med"/>
          </a:ln>
        </p:spPr>
      </p: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9242502" y="2094014"/>
            <a:ext cx="2680079" cy="5432593"/>
            <a:chOff x="0" y="0"/>
            <a:chExt cx="9398000" cy="19050000"/>
          </a:xfrm>
        </p:grpSpPr>
        <p:sp>
          <p:nvSpPr>
            <p:cNvPr id="11" name="Freeform 11"/>
            <p:cNvSpPr/>
            <p:nvPr/>
          </p:nvSpPr>
          <p:spPr>
            <a:xfrm>
              <a:off x="401955" y="301498"/>
              <a:ext cx="8566912" cy="18446877"/>
            </a:xfrm>
            <a:custGeom>
              <a:avLst/>
              <a:gdLst/>
              <a:ahLst/>
              <a:cxnLst/>
              <a:rect l="l" t="t" r="r" b="b"/>
              <a:pathLst>
                <a:path w="8566912" h="18446877">
                  <a:moveTo>
                    <a:pt x="7456551" y="18446877"/>
                  </a:moveTo>
                  <a:lnTo>
                    <a:pt x="1125220" y="18446877"/>
                  </a:lnTo>
                  <a:cubicBezTo>
                    <a:pt x="503809" y="18446877"/>
                    <a:pt x="0" y="17943067"/>
                    <a:pt x="0" y="17321657"/>
                  </a:cubicBezTo>
                  <a:lnTo>
                    <a:pt x="0" y="1085342"/>
                  </a:lnTo>
                  <a:cubicBezTo>
                    <a:pt x="0" y="485902"/>
                    <a:pt x="485902" y="0"/>
                    <a:pt x="1085342" y="0"/>
                  </a:cubicBezTo>
                  <a:lnTo>
                    <a:pt x="7504811" y="0"/>
                  </a:lnTo>
                  <a:cubicBezTo>
                    <a:pt x="8091424" y="0"/>
                    <a:pt x="8566912" y="475488"/>
                    <a:pt x="8566912" y="1062101"/>
                  </a:cubicBezTo>
                  <a:lnTo>
                    <a:pt x="8566912" y="17336515"/>
                  </a:lnTo>
                  <a:cubicBezTo>
                    <a:pt x="8566912" y="17949672"/>
                    <a:pt x="8069707" y="18446877"/>
                    <a:pt x="7456551" y="18446877"/>
                  </a:cubicBezTo>
                  <a:close/>
                </a:path>
              </a:pathLst>
            </a:custGeom>
            <a:blipFill>
              <a:blip r:embed="rId11"/>
              <a:stretch>
                <a:fillRect t="-616" b="-616"/>
              </a:stretch>
            </a:blipFill>
          </p:spPr>
        </p:sp>
        <p:sp>
          <p:nvSpPr>
            <p:cNvPr id="12" name="Freeform 12"/>
            <p:cNvSpPr/>
            <p:nvPr/>
          </p:nvSpPr>
          <p:spPr>
            <a:xfrm>
              <a:off x="0" y="0"/>
              <a:ext cx="9398000" cy="19050000"/>
            </a:xfrm>
            <a:custGeom>
              <a:avLst/>
              <a:gdLst/>
              <a:ahLst/>
              <a:cxnLst/>
              <a:rect l="l" t="t" r="r" b="b"/>
              <a:pathLst>
                <a:path w="9398000" h="19050000">
                  <a:moveTo>
                    <a:pt x="9398000" y="19050000"/>
                  </a:moveTo>
                  <a:lnTo>
                    <a:pt x="0" y="19050000"/>
                  </a:lnTo>
                  <a:lnTo>
                    <a:pt x="0" y="0"/>
                  </a:lnTo>
                  <a:lnTo>
                    <a:pt x="9398000" y="0"/>
                  </a:lnTo>
                  <a:lnTo>
                    <a:pt x="9398000" y="19050000"/>
                  </a:lnTo>
                  <a:close/>
                </a:path>
              </a:pathLst>
            </a:custGeom>
            <a:blipFill>
              <a:blip r:embed="rId10"/>
              <a:stretch>
                <a:fillRect l="-42" r="-42"/>
              </a:stretch>
            </a:blipFill>
          </p:spPr>
        </p:sp>
      </p:grpSp>
      <p:sp>
        <p:nvSpPr>
          <p:cNvPr id="13" name="AutoShape 13"/>
          <p:cNvSpPr/>
          <p:nvPr/>
        </p:nvSpPr>
        <p:spPr>
          <a:xfrm>
            <a:off x="11095637" y="7122911"/>
            <a:ext cx="1160319" cy="196714"/>
          </a:xfrm>
          <a:prstGeom prst="line">
            <a:avLst/>
          </a:prstGeom>
          <a:ln w="47625" cap="flat">
            <a:solidFill>
              <a:srgbClr val="FF3131"/>
            </a:solidFill>
            <a:prstDash val="solid"/>
            <a:headEnd type="none" w="sm" len="sm"/>
            <a:tailEnd type="triangle" w="lg" len="med"/>
          </a:ln>
        </p:spPr>
      </p:sp>
      <p:grpSp>
        <p:nvGrpSpPr>
          <p:cNvPr id="14" name="Group 14"/>
          <p:cNvGrpSpPr>
            <a:grpSpLocks noChangeAspect="1"/>
          </p:cNvGrpSpPr>
          <p:nvPr/>
        </p:nvGrpSpPr>
        <p:grpSpPr>
          <a:xfrm>
            <a:off x="12255956" y="4603328"/>
            <a:ext cx="2680079" cy="5432593"/>
            <a:chOff x="0" y="0"/>
            <a:chExt cx="9398000" cy="19050000"/>
          </a:xfrm>
        </p:grpSpPr>
        <p:sp>
          <p:nvSpPr>
            <p:cNvPr id="15" name="Freeform 15"/>
            <p:cNvSpPr/>
            <p:nvPr/>
          </p:nvSpPr>
          <p:spPr>
            <a:xfrm>
              <a:off x="401955" y="301498"/>
              <a:ext cx="8566912" cy="18446877"/>
            </a:xfrm>
            <a:custGeom>
              <a:avLst/>
              <a:gdLst/>
              <a:ahLst/>
              <a:cxnLst/>
              <a:rect l="l" t="t" r="r" b="b"/>
              <a:pathLst>
                <a:path w="8566912" h="18446877">
                  <a:moveTo>
                    <a:pt x="7456551" y="18446877"/>
                  </a:moveTo>
                  <a:lnTo>
                    <a:pt x="1125220" y="18446877"/>
                  </a:lnTo>
                  <a:cubicBezTo>
                    <a:pt x="503809" y="18446877"/>
                    <a:pt x="0" y="17943067"/>
                    <a:pt x="0" y="17321657"/>
                  </a:cubicBezTo>
                  <a:lnTo>
                    <a:pt x="0" y="1085342"/>
                  </a:lnTo>
                  <a:cubicBezTo>
                    <a:pt x="0" y="485902"/>
                    <a:pt x="485902" y="0"/>
                    <a:pt x="1085342" y="0"/>
                  </a:cubicBezTo>
                  <a:lnTo>
                    <a:pt x="7504811" y="0"/>
                  </a:lnTo>
                  <a:cubicBezTo>
                    <a:pt x="8091424" y="0"/>
                    <a:pt x="8566912" y="475488"/>
                    <a:pt x="8566912" y="1062101"/>
                  </a:cubicBezTo>
                  <a:lnTo>
                    <a:pt x="8566912" y="17336515"/>
                  </a:lnTo>
                  <a:cubicBezTo>
                    <a:pt x="8566912" y="17949672"/>
                    <a:pt x="8069707" y="18446877"/>
                    <a:pt x="7456551" y="18446877"/>
                  </a:cubicBezTo>
                  <a:close/>
                </a:path>
              </a:pathLst>
            </a:custGeom>
            <a:blipFill>
              <a:blip r:embed="rId12"/>
              <a:stretch>
                <a:fillRect t="-490" b="-490"/>
              </a:stretch>
            </a:blipFill>
          </p:spPr>
        </p:sp>
        <p:sp>
          <p:nvSpPr>
            <p:cNvPr id="16" name="Freeform 16"/>
            <p:cNvSpPr/>
            <p:nvPr/>
          </p:nvSpPr>
          <p:spPr>
            <a:xfrm>
              <a:off x="0" y="0"/>
              <a:ext cx="9398000" cy="19050000"/>
            </a:xfrm>
            <a:custGeom>
              <a:avLst/>
              <a:gdLst/>
              <a:ahLst/>
              <a:cxnLst/>
              <a:rect l="l" t="t" r="r" b="b"/>
              <a:pathLst>
                <a:path w="9398000" h="19050000">
                  <a:moveTo>
                    <a:pt x="9398000" y="19050000"/>
                  </a:moveTo>
                  <a:lnTo>
                    <a:pt x="0" y="19050000"/>
                  </a:lnTo>
                  <a:lnTo>
                    <a:pt x="0" y="0"/>
                  </a:lnTo>
                  <a:lnTo>
                    <a:pt x="9398000" y="0"/>
                  </a:lnTo>
                  <a:lnTo>
                    <a:pt x="9398000" y="19050000"/>
                  </a:lnTo>
                  <a:close/>
                </a:path>
              </a:pathLst>
            </a:custGeom>
            <a:blipFill>
              <a:blip r:embed="rId10"/>
              <a:stretch>
                <a:fillRect l="-42" r="-42"/>
              </a:stretch>
            </a:blipFill>
          </p:spPr>
        </p:sp>
      </p:grpSp>
      <p:grpSp>
        <p:nvGrpSpPr>
          <p:cNvPr id="17" name="Group 17"/>
          <p:cNvGrpSpPr>
            <a:grpSpLocks noChangeAspect="1"/>
          </p:cNvGrpSpPr>
          <p:nvPr/>
        </p:nvGrpSpPr>
        <p:grpSpPr>
          <a:xfrm>
            <a:off x="15269410" y="2094014"/>
            <a:ext cx="2680079" cy="5432593"/>
            <a:chOff x="0" y="0"/>
            <a:chExt cx="9398000" cy="19050000"/>
          </a:xfrm>
        </p:grpSpPr>
        <p:sp>
          <p:nvSpPr>
            <p:cNvPr id="18" name="Freeform 18"/>
            <p:cNvSpPr/>
            <p:nvPr/>
          </p:nvSpPr>
          <p:spPr>
            <a:xfrm>
              <a:off x="401955" y="301498"/>
              <a:ext cx="8566912" cy="18446877"/>
            </a:xfrm>
            <a:custGeom>
              <a:avLst/>
              <a:gdLst/>
              <a:ahLst/>
              <a:cxnLst/>
              <a:rect l="l" t="t" r="r" b="b"/>
              <a:pathLst>
                <a:path w="8566912" h="18446877">
                  <a:moveTo>
                    <a:pt x="7456551" y="18446877"/>
                  </a:moveTo>
                  <a:lnTo>
                    <a:pt x="1125220" y="18446877"/>
                  </a:lnTo>
                  <a:cubicBezTo>
                    <a:pt x="503809" y="18446877"/>
                    <a:pt x="0" y="17943067"/>
                    <a:pt x="0" y="17321657"/>
                  </a:cubicBezTo>
                  <a:lnTo>
                    <a:pt x="0" y="1085342"/>
                  </a:lnTo>
                  <a:cubicBezTo>
                    <a:pt x="0" y="485902"/>
                    <a:pt x="485902" y="0"/>
                    <a:pt x="1085342" y="0"/>
                  </a:cubicBezTo>
                  <a:lnTo>
                    <a:pt x="7504811" y="0"/>
                  </a:lnTo>
                  <a:cubicBezTo>
                    <a:pt x="8091424" y="0"/>
                    <a:pt x="8566912" y="475488"/>
                    <a:pt x="8566912" y="1062101"/>
                  </a:cubicBezTo>
                  <a:lnTo>
                    <a:pt x="8566912" y="17336515"/>
                  </a:lnTo>
                  <a:cubicBezTo>
                    <a:pt x="8566912" y="17949672"/>
                    <a:pt x="8069707" y="18446877"/>
                    <a:pt x="7456551" y="18446877"/>
                  </a:cubicBezTo>
                  <a:close/>
                </a:path>
              </a:pathLst>
            </a:custGeom>
            <a:blipFill>
              <a:blip r:embed="rId13"/>
              <a:stretch>
                <a:fillRect t="-616" b="-616"/>
              </a:stretch>
            </a:blipFill>
          </p:spPr>
        </p:sp>
        <p:sp>
          <p:nvSpPr>
            <p:cNvPr id="19" name="Freeform 19"/>
            <p:cNvSpPr/>
            <p:nvPr/>
          </p:nvSpPr>
          <p:spPr>
            <a:xfrm>
              <a:off x="0" y="0"/>
              <a:ext cx="9398000" cy="19050000"/>
            </a:xfrm>
            <a:custGeom>
              <a:avLst/>
              <a:gdLst/>
              <a:ahLst/>
              <a:cxnLst/>
              <a:rect l="l" t="t" r="r" b="b"/>
              <a:pathLst>
                <a:path w="9398000" h="19050000">
                  <a:moveTo>
                    <a:pt x="9398000" y="19050000"/>
                  </a:moveTo>
                  <a:lnTo>
                    <a:pt x="0" y="19050000"/>
                  </a:lnTo>
                  <a:lnTo>
                    <a:pt x="0" y="0"/>
                  </a:lnTo>
                  <a:lnTo>
                    <a:pt x="9398000" y="0"/>
                  </a:lnTo>
                  <a:lnTo>
                    <a:pt x="9398000" y="19050000"/>
                  </a:lnTo>
                  <a:close/>
                </a:path>
              </a:pathLst>
            </a:custGeom>
            <a:blipFill>
              <a:blip r:embed="rId10"/>
              <a:stretch>
                <a:fillRect l="-42" r="-42"/>
              </a:stretch>
            </a:blipFill>
          </p:spPr>
        </p:sp>
      </p:grpSp>
      <p:sp>
        <p:nvSpPr>
          <p:cNvPr id="20" name="AutoShape 20"/>
          <p:cNvSpPr/>
          <p:nvPr/>
        </p:nvSpPr>
        <p:spPr>
          <a:xfrm flipV="1">
            <a:off x="14235601" y="7526607"/>
            <a:ext cx="2373849" cy="1542466"/>
          </a:xfrm>
          <a:prstGeom prst="line">
            <a:avLst/>
          </a:prstGeom>
          <a:ln w="47625" cap="flat">
            <a:solidFill>
              <a:srgbClr val="FF3131"/>
            </a:solidFill>
            <a:prstDash val="solid"/>
            <a:headEnd type="none" w="sm" len="sm"/>
            <a:tailEnd type="triangle" w="lg" len="med"/>
          </a:ln>
        </p:spPr>
      </p: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3215946" y="2094014"/>
            <a:ext cx="2680079" cy="5432593"/>
            <a:chOff x="0" y="0"/>
            <a:chExt cx="9398000" cy="19050000"/>
          </a:xfrm>
        </p:grpSpPr>
        <p:sp>
          <p:nvSpPr>
            <p:cNvPr id="22" name="Freeform 22"/>
            <p:cNvSpPr/>
            <p:nvPr/>
          </p:nvSpPr>
          <p:spPr>
            <a:xfrm>
              <a:off x="401955" y="301498"/>
              <a:ext cx="8566912" cy="18446877"/>
            </a:xfrm>
            <a:custGeom>
              <a:avLst/>
              <a:gdLst/>
              <a:ahLst/>
              <a:cxnLst/>
              <a:rect l="l" t="t" r="r" b="b"/>
              <a:pathLst>
                <a:path w="8566912" h="18446877">
                  <a:moveTo>
                    <a:pt x="7456551" y="18446877"/>
                  </a:moveTo>
                  <a:lnTo>
                    <a:pt x="1125220" y="18446877"/>
                  </a:lnTo>
                  <a:cubicBezTo>
                    <a:pt x="503809" y="18446877"/>
                    <a:pt x="0" y="17943067"/>
                    <a:pt x="0" y="17321657"/>
                  </a:cubicBezTo>
                  <a:lnTo>
                    <a:pt x="0" y="1085342"/>
                  </a:lnTo>
                  <a:cubicBezTo>
                    <a:pt x="0" y="485902"/>
                    <a:pt x="485902" y="0"/>
                    <a:pt x="1085342" y="0"/>
                  </a:cubicBezTo>
                  <a:lnTo>
                    <a:pt x="7504811" y="0"/>
                  </a:lnTo>
                  <a:cubicBezTo>
                    <a:pt x="8091424" y="0"/>
                    <a:pt x="8566912" y="475488"/>
                    <a:pt x="8566912" y="1062101"/>
                  </a:cubicBezTo>
                  <a:lnTo>
                    <a:pt x="8566912" y="17336515"/>
                  </a:lnTo>
                  <a:cubicBezTo>
                    <a:pt x="8566912" y="17949672"/>
                    <a:pt x="8069707" y="18446877"/>
                    <a:pt x="7456551" y="18446877"/>
                  </a:cubicBezTo>
                  <a:close/>
                </a:path>
              </a:pathLst>
            </a:custGeom>
            <a:blipFill>
              <a:blip r:embed="rId14"/>
              <a:stretch>
                <a:fillRect t="-616" b="-616"/>
              </a:stretch>
            </a:blipFill>
          </p:spPr>
        </p:sp>
        <p:sp>
          <p:nvSpPr>
            <p:cNvPr id="23" name="Freeform 23"/>
            <p:cNvSpPr/>
            <p:nvPr/>
          </p:nvSpPr>
          <p:spPr>
            <a:xfrm>
              <a:off x="0" y="0"/>
              <a:ext cx="9398000" cy="19050000"/>
            </a:xfrm>
            <a:custGeom>
              <a:avLst/>
              <a:gdLst/>
              <a:ahLst/>
              <a:cxnLst/>
              <a:rect l="l" t="t" r="r" b="b"/>
              <a:pathLst>
                <a:path w="9398000" h="19050000">
                  <a:moveTo>
                    <a:pt x="9398000" y="19050000"/>
                  </a:moveTo>
                  <a:lnTo>
                    <a:pt x="0" y="19050000"/>
                  </a:lnTo>
                  <a:lnTo>
                    <a:pt x="0" y="0"/>
                  </a:lnTo>
                  <a:lnTo>
                    <a:pt x="9398000" y="0"/>
                  </a:lnTo>
                  <a:lnTo>
                    <a:pt x="9398000" y="19050000"/>
                  </a:lnTo>
                  <a:close/>
                </a:path>
              </a:pathLst>
            </a:custGeom>
            <a:blipFill>
              <a:blip r:embed="rId10"/>
              <a:stretch>
                <a:fillRect l="-42" r="-42"/>
              </a:stretch>
            </a:blipFill>
          </p:spPr>
        </p:sp>
      </p:grpSp>
      <p:sp>
        <p:nvSpPr>
          <p:cNvPr id="24" name="AutoShape 24"/>
          <p:cNvSpPr/>
          <p:nvPr/>
        </p:nvSpPr>
        <p:spPr>
          <a:xfrm>
            <a:off x="5389638" y="7301422"/>
            <a:ext cx="839410" cy="9893"/>
          </a:xfrm>
          <a:prstGeom prst="line">
            <a:avLst/>
          </a:prstGeom>
          <a:ln w="47625" cap="flat">
            <a:solidFill>
              <a:srgbClr val="FF3131"/>
            </a:solidFill>
            <a:prstDash val="solid"/>
            <a:headEnd type="none" w="sm" len="sm"/>
            <a:tailEnd type="triangle" w="lg" len="med"/>
          </a:ln>
        </p:spPr>
      </p:sp>
      <p:grpSp>
        <p:nvGrpSpPr>
          <p:cNvPr id="25" name="Group 25"/>
          <p:cNvGrpSpPr>
            <a:grpSpLocks noChangeAspect="1"/>
          </p:cNvGrpSpPr>
          <p:nvPr/>
        </p:nvGrpSpPr>
        <p:grpSpPr>
          <a:xfrm>
            <a:off x="6229047" y="4595018"/>
            <a:ext cx="2680079" cy="5432593"/>
            <a:chOff x="0" y="0"/>
            <a:chExt cx="9398000" cy="19050000"/>
          </a:xfrm>
        </p:grpSpPr>
        <p:sp>
          <p:nvSpPr>
            <p:cNvPr id="26" name="Freeform 26"/>
            <p:cNvSpPr/>
            <p:nvPr/>
          </p:nvSpPr>
          <p:spPr>
            <a:xfrm>
              <a:off x="401955" y="301498"/>
              <a:ext cx="8566912" cy="18446877"/>
            </a:xfrm>
            <a:custGeom>
              <a:avLst/>
              <a:gdLst/>
              <a:ahLst/>
              <a:cxnLst/>
              <a:rect l="l" t="t" r="r" b="b"/>
              <a:pathLst>
                <a:path w="8566912" h="18446877">
                  <a:moveTo>
                    <a:pt x="7456551" y="18446877"/>
                  </a:moveTo>
                  <a:lnTo>
                    <a:pt x="1125220" y="18446877"/>
                  </a:lnTo>
                  <a:cubicBezTo>
                    <a:pt x="503809" y="18446877"/>
                    <a:pt x="0" y="17943067"/>
                    <a:pt x="0" y="17321657"/>
                  </a:cubicBezTo>
                  <a:lnTo>
                    <a:pt x="0" y="1085342"/>
                  </a:lnTo>
                  <a:cubicBezTo>
                    <a:pt x="0" y="485902"/>
                    <a:pt x="485902" y="0"/>
                    <a:pt x="1085342" y="0"/>
                  </a:cubicBezTo>
                  <a:lnTo>
                    <a:pt x="7504811" y="0"/>
                  </a:lnTo>
                  <a:cubicBezTo>
                    <a:pt x="8091424" y="0"/>
                    <a:pt x="8566912" y="475488"/>
                    <a:pt x="8566912" y="1062101"/>
                  </a:cubicBezTo>
                  <a:lnTo>
                    <a:pt x="8566912" y="17336515"/>
                  </a:lnTo>
                  <a:cubicBezTo>
                    <a:pt x="8566912" y="17949672"/>
                    <a:pt x="8069707" y="18446877"/>
                    <a:pt x="7456551" y="18446877"/>
                  </a:cubicBezTo>
                  <a:close/>
                </a:path>
              </a:pathLst>
            </a:custGeom>
            <a:blipFill>
              <a:blip r:embed="rId15"/>
              <a:stretch>
                <a:fillRect t="-490" b="-490"/>
              </a:stretch>
            </a:blipFill>
          </p:spPr>
        </p:sp>
        <p:sp>
          <p:nvSpPr>
            <p:cNvPr id="27" name="Freeform 27"/>
            <p:cNvSpPr/>
            <p:nvPr/>
          </p:nvSpPr>
          <p:spPr>
            <a:xfrm>
              <a:off x="0" y="0"/>
              <a:ext cx="9398000" cy="19050000"/>
            </a:xfrm>
            <a:custGeom>
              <a:avLst/>
              <a:gdLst/>
              <a:ahLst/>
              <a:cxnLst/>
              <a:rect l="l" t="t" r="r" b="b"/>
              <a:pathLst>
                <a:path w="9398000" h="19050000">
                  <a:moveTo>
                    <a:pt x="9398000" y="19050000"/>
                  </a:moveTo>
                  <a:lnTo>
                    <a:pt x="0" y="19050000"/>
                  </a:lnTo>
                  <a:lnTo>
                    <a:pt x="0" y="0"/>
                  </a:lnTo>
                  <a:lnTo>
                    <a:pt x="9398000" y="0"/>
                  </a:lnTo>
                  <a:lnTo>
                    <a:pt x="9398000" y="19050000"/>
                  </a:lnTo>
                  <a:close/>
                </a:path>
              </a:pathLst>
            </a:custGeom>
            <a:blipFill>
              <a:blip r:embed="rId10"/>
              <a:stretch>
                <a:fillRect l="-42" r="-42"/>
              </a:stretch>
            </a:blipFill>
          </p:spPr>
        </p:sp>
      </p:grpSp>
      <p:sp>
        <p:nvSpPr>
          <p:cNvPr id="28" name="AutoShape 28"/>
          <p:cNvSpPr/>
          <p:nvPr/>
        </p:nvSpPr>
        <p:spPr>
          <a:xfrm flipV="1">
            <a:off x="8090230" y="7253527"/>
            <a:ext cx="2435867" cy="2512543"/>
          </a:xfrm>
          <a:prstGeom prst="line">
            <a:avLst/>
          </a:prstGeom>
          <a:ln w="47625" cap="flat">
            <a:solidFill>
              <a:srgbClr val="FF3131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29" name="TextBox 29"/>
          <p:cNvSpPr txBox="1"/>
          <p:nvPr/>
        </p:nvSpPr>
        <p:spPr>
          <a:xfrm>
            <a:off x="556959" y="383893"/>
            <a:ext cx="11243244" cy="7950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156"/>
              </a:lnSpc>
            </a:pPr>
            <a:r>
              <a:rPr lang="en-US" sz="5700" dirty="0">
                <a:solidFill>
                  <a:srgbClr val="FFFFFF"/>
                </a:solidFill>
                <a:latin typeface="Blogger Bold"/>
              </a:rPr>
              <a:t>REALIZACJA APLIKACJI</a:t>
            </a:r>
            <a:r>
              <a:rPr lang="pl-PL" sz="5700" dirty="0">
                <a:solidFill>
                  <a:srgbClr val="FFFFFF"/>
                </a:solidFill>
                <a:latin typeface="Blogger Bold"/>
              </a:rPr>
              <a:t> </a:t>
            </a:r>
            <a:r>
              <a:rPr lang="en-US" sz="5700" dirty="0">
                <a:solidFill>
                  <a:srgbClr val="FFFFFF"/>
                </a:solidFill>
                <a:latin typeface="Blogger Bold"/>
              </a:rPr>
              <a:t>09/15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896999" y="1234575"/>
            <a:ext cx="5936097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99"/>
              </a:lnSpc>
            </a:pPr>
            <a:r>
              <a:rPr lang="en-US" sz="2999">
                <a:solidFill>
                  <a:srgbClr val="FFFFFF"/>
                </a:solidFill>
                <a:latin typeface="Blogger Bold"/>
              </a:rPr>
              <a:t>KUPNO BILETU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</TotalTime>
  <Words>633</Words>
  <Application>Microsoft Office PowerPoint</Application>
  <PresentationFormat>Niestandardowy</PresentationFormat>
  <Paragraphs>88</Paragraphs>
  <Slides>15</Slides>
  <Notes>0</Notes>
  <HiddenSlides>0</HiddenSlides>
  <MMClips>0</MMClips>
  <ScaleCrop>false</ScaleCrop>
  <HeadingPairs>
    <vt:vector size="6" baseType="variant">
      <vt:variant>
        <vt:lpstr>Używane czcionki</vt:lpstr>
      </vt:variant>
      <vt:variant>
        <vt:i4>6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15</vt:i4>
      </vt:variant>
    </vt:vector>
  </HeadingPairs>
  <TitlesOfParts>
    <vt:vector size="22" baseType="lpstr">
      <vt:lpstr>Calibri</vt:lpstr>
      <vt:lpstr>Blogger Bold</vt:lpstr>
      <vt:lpstr>Times New Roman</vt:lpstr>
      <vt:lpstr>Arial</vt:lpstr>
      <vt:lpstr>Times New Roman Bold</vt:lpstr>
      <vt:lpstr>Source Sans Pro</vt:lpstr>
      <vt:lpstr>Office Theme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Prezentacja_Seminarium_1</dc:title>
  <cp:lastModifiedBy>Michał Kaczor</cp:lastModifiedBy>
  <cp:revision>7</cp:revision>
  <dcterms:created xsi:type="dcterms:W3CDTF">2006-08-16T00:00:00Z</dcterms:created>
  <dcterms:modified xsi:type="dcterms:W3CDTF">2024-01-19T11:28:22Z</dcterms:modified>
  <dc:identifier>DAF0JAgdIjs</dc:identifier>
</cp:coreProperties>
</file>